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4.xml"/>
  <Override ContentType="application/vnd.ms-office.chartcolorstyle+xml" PartName="/ppt/charts/colors1.xml"/>
  <Override ContentType="application/vnd.ms-office.chartcolorstyle+xml" PartName="/ppt/charts/colors2.xml"/>
  <Override ContentType="application/vnd.ms-office.chartcolorstyle+xml" PartName="/ppt/charts/colors3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drawingml.chart+xml" PartName="/ppt/charts/chart3.xml"/>
  <Override ContentType="application/vnd.openxmlformats-officedocument.drawingml.chart+xml" PartName="/ppt/charts/chart2.xml"/>
  <Override ContentType="application/vnd.openxmlformats-officedocument.drawingml.chart+xml" PartName="/ppt/charts/chart4.xml"/>
  <Override ContentType="application/vnd.openxmlformats-officedocument.drawingml.chart+xml" PartName="/ppt/charts/chart1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3.xml"/>
  <Override ContentType="application/vnd.ms-office.chartstyle+xml" PartName="/ppt/charts/style4.xml"/>
  <Override ContentType="application/vnd.ms-office.chartstyle+xml" PartName="/ppt/charts/style1.xml"/>
  <Override ContentType="application/vnd.ms-office.chartstyle+xml" PartName="/ppt/charts/style2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60" r:id="rId6"/>
    <p:sldMasterId id="2147483672" r:id="rId7"/>
    <p:sldMasterId id="2147483687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</p:sldIdLst>
  <p:sldSz cy="6858000" cx="12192000"/>
  <p:notesSz cx="6858000" cy="9144000"/>
  <p:embeddedFontLst>
    <p:embeddedFont>
      <p:font typeface="Montserrat"/>
      <p:regular r:id="rId40"/>
      <p:bold r:id="rId41"/>
      <p:italic r:id="rId42"/>
      <p:boldItalic r:id="rId43"/>
    </p:embeddedFont>
    <p:embeddedFont>
      <p:font typeface="Quattrocento Sans"/>
      <p:regular r:id="rId44"/>
      <p:bold r:id="rId45"/>
      <p:italic r:id="rId46"/>
      <p:boldItalic r:id="rId47"/>
    </p:embeddedFont>
    <p:embeddedFont>
      <p:font typeface="Open Sans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52" roundtripDataSignature="AMtx7mjYKflDPU7jY0/0xvNFlDc/CkNp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A56486E-C503-4FF8-9206-BF994CCA7A52}">
  <a:tblStyle styleId="{4A56486E-C503-4FF8-9206-BF994CCA7A52}" styleName="Table_0">
    <a:wholeTbl>
      <a:tcTxStyle b="off" i="off">
        <a:font>
          <a:latin typeface="Open Sans"/>
          <a:ea typeface="Open Sans"/>
          <a:cs typeface="Open Sans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1BE1FBCF-5CA5-4F43-B21B-471C77E14D03}" styleName="Table_1">
    <a:wholeTbl>
      <a:tcTxStyle b="off" i="off">
        <a:font>
          <a:latin typeface="Open Sans"/>
          <a:ea typeface="Open Sans"/>
          <a:cs typeface="Open Sans"/>
        </a:font>
        <a:schemeClr val="dk1"/>
      </a:tcTxStyle>
      <a:tcStyle>
        <a:tcBdr>
          <a:lef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  <a:tblStyle styleId="{C19D8948-8610-4FC8-9E56-C9FA731604A6}" styleName="Table_2">
    <a:wholeTbl>
      <a:tcTxStyle b="off" i="off">
        <a:font>
          <a:latin typeface="Open Sans"/>
          <a:ea typeface="Open Sans"/>
          <a:cs typeface="Open Sans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0E7EE"/>
          </a:solidFill>
        </a:fill>
      </a:tcStyle>
    </a:wholeTbl>
    <a:band1H>
      <a:tcTxStyle/>
      <a:tcStyle>
        <a:fill>
          <a:solidFill>
            <a:srgbClr val="DFCBDB"/>
          </a:solidFill>
        </a:fill>
      </a:tcStyle>
    </a:band1H>
    <a:band2H>
      <a:tcTxStyle/>
    </a:band2H>
    <a:band1V>
      <a:tcTxStyle/>
      <a:tcStyle>
        <a:fill>
          <a:solidFill>
            <a:srgbClr val="DFCBDB"/>
          </a:solidFill>
        </a:fill>
      </a:tcStyle>
    </a:band1V>
    <a:band2V>
      <a:tcTxStyle/>
    </a:band2V>
    <a:lastCol>
      <a:tcTxStyle b="on" i="off">
        <a:font>
          <a:latin typeface="Open Sans"/>
          <a:ea typeface="Open Sans"/>
          <a:cs typeface="Open Sans"/>
        </a:font>
        <a:schemeClr val="lt1"/>
      </a:tcTxStyle>
      <a:tcStyle>
        <a:fill>
          <a:solidFill>
            <a:schemeClr val="accent5"/>
          </a:solidFill>
        </a:fill>
      </a:tcStyle>
    </a:lastCol>
    <a:firstCol>
      <a:tcTxStyle b="on" i="off">
        <a:font>
          <a:latin typeface="Open Sans"/>
          <a:ea typeface="Open Sans"/>
          <a:cs typeface="Open Sans"/>
        </a:font>
        <a:schemeClr val="lt1"/>
      </a:tcTxStyle>
      <a:tcStyle>
        <a:fill>
          <a:solidFill>
            <a:schemeClr val="accent5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5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Open Sans"/>
          <a:ea typeface="Open Sans"/>
          <a:cs typeface="Open Sans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5"/>
          </a:solidFill>
        </a:fill>
      </a:tcStyle>
    </a:firstRow>
    <a:neCell>
      <a:tcTxStyle/>
    </a:neCell>
    <a:nwCell>
      <a:tcTxStyle/>
    </a:nwCell>
  </a:tblStyle>
  <a:tblStyle styleId="{311859F9-A436-4BDA-8BF4-325B0DC6192C}" styleName="Table_3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fill>
          <a:solidFill>
            <a:srgbClr val="D0DEEF"/>
          </a:solidFill>
        </a:fill>
      </a:tcStyle>
    </a:band1H>
    <a:band2H>
      <a:tcTxStyle/>
    </a:band2H>
    <a:band1V>
      <a:tcTxStyle/>
      <a:tcStyle>
        <a:fill>
          <a:solidFill>
            <a:srgbClr val="D0DEEF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  <a:tblStyle styleId="{C030F180-379F-4370-96D5-6F00FF189309}" styleName="Table_4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dk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dk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regular.fntdata"/><Relationship Id="rId42" Type="http://schemas.openxmlformats.org/officeDocument/2006/relationships/font" Target="fonts/Montserrat-italic.fntdata"/><Relationship Id="rId41" Type="http://schemas.openxmlformats.org/officeDocument/2006/relationships/font" Target="fonts/Montserrat-bold.fntdata"/><Relationship Id="rId44" Type="http://schemas.openxmlformats.org/officeDocument/2006/relationships/font" Target="fonts/QuattrocentoSans-regular.fntdata"/><Relationship Id="rId43" Type="http://schemas.openxmlformats.org/officeDocument/2006/relationships/font" Target="fonts/Montserrat-boldItalic.fntdata"/><Relationship Id="rId46" Type="http://schemas.openxmlformats.org/officeDocument/2006/relationships/font" Target="fonts/QuattrocentoSans-italic.fntdata"/><Relationship Id="rId45" Type="http://schemas.openxmlformats.org/officeDocument/2006/relationships/font" Target="fonts/QuattrocentoSa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notesMaster" Target="notesMasters/notesMaster1.xml"/><Relationship Id="rId48" Type="http://schemas.openxmlformats.org/officeDocument/2006/relationships/font" Target="fonts/OpenSans-regular.fntdata"/><Relationship Id="rId47" Type="http://schemas.openxmlformats.org/officeDocument/2006/relationships/font" Target="fonts/QuattrocentoSans-boldItalic.fntdata"/><Relationship Id="rId49" Type="http://schemas.openxmlformats.org/officeDocument/2006/relationships/font" Target="fonts/OpenSans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51" Type="http://schemas.openxmlformats.org/officeDocument/2006/relationships/font" Target="fonts/OpenSans-boldItalic.fntdata"/><Relationship Id="rId50" Type="http://schemas.openxmlformats.org/officeDocument/2006/relationships/font" Target="fonts/OpenSans-italic.fntdata"/><Relationship Id="rId52" Type="http://customschemas.google.com/relationships/presentationmetadata" Target="metadata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file:///\\surgu.ru\all\&#1044;&#1086;&#1082;&#1091;&#1084;&#1077;&#1085;&#1090;&#1099;\&#1056;&#1052;&#1062;\&#1055;&#1056;&#1054;&#1045;&#1050;&#1058;&#1067;\!%20&#1050;&#1056;&#1059;&#1046;&#1050;&#1048;_2024\!%20&#1040;&#1053;&#1040;&#1051;&#1048;&#1058;&#1048;&#1050;&#1040;\&#1040;&#1085;&#1072;&#1083;&#1080;&#1079;%20&#1082;&#1088;&#1091;&#1078;&#1082;&#1086;&#1074;_09.12.25.xlsx" TargetMode="External"/></Relationships>
</file>

<file path=ppt/charts/_rels/chart2.xml.rels><?xml version="1.0" encoding="UTF-8" standalone="yes"?>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oleObject" Target="file:///\\surgu.ru\all\&#1044;&#1086;&#1082;&#1091;&#1084;&#1077;&#1085;&#1090;&#1099;\&#1056;&#1052;&#1062;\&#1055;&#1056;&#1054;&#1045;&#1050;&#1058;&#1067;\!%20&#1050;&#1056;&#1059;&#1046;&#1050;&#1048;_2024\!%20&#1040;&#1053;&#1040;&#1051;&#1048;&#1058;&#1048;&#1050;&#1040;\&#1040;&#1085;&#1072;&#1083;&#1080;&#1079;%20&#1082;&#1088;&#1091;&#1078;&#1082;&#1086;&#1074;_10.12.25.xlsx" TargetMode="External"/></Relationships>
</file>

<file path=ppt/charts/_rels/chart3.xml.rels><?xml version="1.0" encoding="UTF-8" standalone="yes"?>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oleObject" Target="file:///\\surgu.ru\all\&#1044;&#1086;&#1082;&#1091;&#1084;&#1077;&#1085;&#1090;&#1099;\&#1056;&#1052;&#1062;\&#1055;&#1056;&#1054;&#1045;&#1050;&#1058;&#1067;\!%20&#1050;&#1056;&#1059;&#1046;&#1050;&#1048;_2024\!%20&#1040;&#1053;&#1040;&#1051;&#1048;&#1058;&#1048;&#1050;&#1040;\&#1040;&#1085;&#1072;&#1083;&#1080;&#1079;%20&#1082;&#1088;&#1091;&#1078;&#1082;&#1086;&#1074;_10.12.25.xlsx" TargetMode="External"/></Relationships>
</file>

<file path=ppt/charts/_rels/chart4.xml.rels><?xml version="1.0" encoding="UTF-8" standalone="yes"?>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oleObject" Target="file:///\\surgu.ru\all\&#1044;&#1086;&#1082;&#1091;&#1084;&#1077;&#1085;&#1090;&#1099;\&#1056;&#1052;&#1062;\&#1055;&#1056;&#1054;&#1045;&#1050;&#1058;&#1067;\!%20&#1050;&#1056;&#1059;&#1046;&#1050;&#1048;_2024\!%20&#1040;&#1053;&#1040;&#1051;&#1048;&#1058;&#1048;&#1050;&#1040;\&#1040;&#1085;&#1072;&#1083;&#1080;&#1079;%20&#1082;&#1088;&#1091;&#1078;&#1082;&#1086;&#1074;_10.12.2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tx1"/>
                </a:solidFill>
              </a:rPr>
              <a:t>Динамика участников 2 этапа НТО в Югре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Диаграммы!$A$29</c:f>
              <c:strCache>
                <c:ptCount val="1"/>
                <c:pt idx="0">
                  <c:v>Количество кружков</c:v>
                </c:pt>
              </c:strCache>
            </c:strRef>
          </c:tx>
          <c:spPr>
            <a:solidFill>
              <a:srgbClr val="0033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Диаграммы!$B$28:$G$28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Диаграммы!$B$29:$G$29</c:f>
              <c:numCache>
                <c:formatCode>General</c:formatCode>
                <c:ptCount val="6"/>
                <c:pt idx="4">
                  <c:v>96</c:v>
                </c:pt>
                <c:pt idx="5">
                  <c:v>656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4A-4AD7-941A-406750CF5F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0613376"/>
        <c:axId val="64359808"/>
      </c:barChart>
      <c:lineChart>
        <c:grouping val="standard"/>
        <c:varyColors val="0"/>
        <c:ser>
          <c:idx val="1"/>
          <c:order val="1"/>
          <c:tx>
            <c:strRef>
              <c:f>Диаграммы!$A$30</c:f>
              <c:strCache>
                <c:ptCount val="1"/>
                <c:pt idx="0">
                  <c:v>Количество участников 2 тура НТО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3017153118032295E-2"/>
                  <c:y val="-5.1824663425335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94A-4AD7-941A-406750CF5F33}"/>
                </c:ext>
              </c:extLst>
            </c:dLbl>
            <c:dLbl>
              <c:idx val="1"/>
              <c:layout>
                <c:manualLayout>
                  <c:x val="-3.7281532702294652E-2"/>
                  <c:y val="-3.1094798055201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94A-4AD7-941A-406750CF5F33}"/>
                </c:ext>
              </c:extLst>
            </c:dLbl>
            <c:dLbl>
              <c:idx val="2"/>
              <c:layout>
                <c:manualLayout>
                  <c:x val="-4.5884963325901168E-2"/>
                  <c:y val="-4.491470830195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94A-4AD7-941A-406750CF5F33}"/>
                </c:ext>
              </c:extLst>
            </c:dLbl>
            <c:dLbl>
              <c:idx val="3"/>
              <c:layout>
                <c:manualLayout>
                  <c:x val="-6.5959634780982851E-2"/>
                  <c:y val="-5.8734618548713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94A-4AD7-941A-406750CF5F33}"/>
                </c:ext>
              </c:extLst>
            </c:dLbl>
            <c:dLbl>
              <c:idx val="4"/>
              <c:layout>
                <c:manualLayout>
                  <c:x val="-7.7430875612458122E-2"/>
                  <c:y val="-4.1459730740268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94A-4AD7-941A-406750CF5F33}"/>
                </c:ext>
              </c:extLst>
            </c:dLbl>
            <c:dLbl>
              <c:idx val="5"/>
              <c:layout>
                <c:manualLayout>
                  <c:x val="-8.6034306236064687E-2"/>
                  <c:y val="-4.49147083019574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94A-4AD7-941A-406750CF5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Диаграммы!$B$28:$G$28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Диаграммы!$B$30:$G$30</c:f>
              <c:numCache>
                <c:formatCode>General</c:formatCode>
                <c:ptCount val="6"/>
                <c:pt idx="0">
                  <c:v>111</c:v>
                </c:pt>
                <c:pt idx="1">
                  <c:v>204</c:v>
                </c:pt>
                <c:pt idx="2">
                  <c:v>173</c:v>
                </c:pt>
                <c:pt idx="3">
                  <c:v>226</c:v>
                </c:pt>
                <c:pt idx="4">
                  <c:v>633</c:v>
                </c:pt>
                <c:pt idx="5">
                  <c:v>1032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4A-4AD7-941A-406750CF5F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0613376"/>
        <c:axId val="64359808"/>
      </c:lineChart>
      <c:catAx>
        <c:axId val="16061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4359808"/>
        <c:crosses val="autoZero"/>
        <c:auto val="1"/>
        <c:lblAlgn val="ctr"/>
        <c:lblOffset val="100"/>
        <c:noMultiLvlLbl val="0"/>
      </c:catAx>
      <c:valAx>
        <c:axId val="643598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61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  <a:latin typeface="+mn-lt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E046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87-447E-AE47-705654BEA605}"/>
              </c:ext>
            </c:extLst>
          </c:dPt>
          <c:dPt>
            <c:idx val="1"/>
            <c:bubble3D val="0"/>
            <c:spPr>
              <a:solidFill>
                <a:srgbClr val="0D973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87-447E-AE47-705654BEA6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Диаграммы!$A$36:$A$37</c:f>
              <c:strCache>
                <c:ptCount val="2"/>
                <c:pt idx="0">
                  <c:v>Технические</c:v>
                </c:pt>
                <c:pt idx="1">
                  <c:v>Естественнонаучные</c:v>
                </c:pt>
              </c:strCache>
            </c:strRef>
          </c:cat>
          <c:val>
            <c:numRef>
              <c:f>Диаграммы!$C$36:$C$37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87-447E-AE47-705654BEA6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rgbClr val="003399"/>
          </a:solidFill>
          <a:latin typeface="+mn-lt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69320361265128"/>
          <c:y val="0.1082805671365361"/>
          <c:w val="0.39707801548279109"/>
          <c:h val="0.6521737262820583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D973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CE-4268-8B93-D15698CAF8E0}"/>
              </c:ext>
            </c:extLst>
          </c:dPt>
          <c:dPt>
            <c:idx val="1"/>
            <c:bubble3D val="0"/>
            <c:spPr>
              <a:solidFill>
                <a:srgbClr val="1143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3CE-4268-8B93-D15698CAF8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Диаграммы!$A$38:$A$39</c:f>
              <c:strCache>
                <c:ptCount val="2"/>
                <c:pt idx="0">
                  <c:v>Junior</c:v>
                </c:pt>
                <c:pt idx="1">
                  <c:v>Старшие</c:v>
                </c:pt>
              </c:strCache>
            </c:strRef>
          </c:cat>
          <c:val>
            <c:numRef>
              <c:f>Диаграммы!$C$38:$C$39</c:f>
              <c:numCache>
                <c:formatCode>0%</c:formatCode>
                <c:ptCount val="2"/>
                <c:pt idx="0">
                  <c:v>0.41</c:v>
                </c:pt>
                <c:pt idx="1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3CE-4268-8B93-D15698CAF8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rgbClr val="003399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Топ-5 профилей кружков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6B37-434A-B5FB-125C6049612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B37-434A-B5FB-125C6049612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6B37-434A-B5FB-125C6049612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B37-434A-B5FB-125C6049612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B37-434A-B5FB-125C60496123}"/>
              </c:ext>
            </c:extLst>
          </c:dPt>
          <c:dPt>
            <c:idx val="5"/>
            <c:invertIfNegative val="0"/>
            <c:bubble3D val="0"/>
            <c:spPr>
              <a:solidFill>
                <a:srgbClr val="083C9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B37-434A-B5FB-125C60496123}"/>
              </c:ext>
            </c:extLst>
          </c:dPt>
          <c:dPt>
            <c:idx val="6"/>
            <c:invertIfNegative val="0"/>
            <c:bubble3D val="0"/>
            <c:spPr>
              <a:solidFill>
                <a:srgbClr val="083C9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B37-434A-B5FB-125C60496123}"/>
              </c:ext>
            </c:extLst>
          </c:dPt>
          <c:dPt>
            <c:idx val="7"/>
            <c:invertIfNegative val="0"/>
            <c:bubble3D val="0"/>
            <c:spPr>
              <a:solidFill>
                <a:srgbClr val="083C9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37-434A-B5FB-125C60496123}"/>
              </c:ext>
            </c:extLst>
          </c:dPt>
          <c:dPt>
            <c:idx val="8"/>
            <c:invertIfNegative val="0"/>
            <c:bubble3D val="0"/>
            <c:spPr>
              <a:solidFill>
                <a:srgbClr val="083C9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B37-434A-B5FB-125C60496123}"/>
              </c:ext>
            </c:extLst>
          </c:dPt>
          <c:dPt>
            <c:idx val="9"/>
            <c:invertIfNegative val="0"/>
            <c:bubble3D val="0"/>
            <c:spPr>
              <a:solidFill>
                <a:srgbClr val="083C9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37-434A-B5FB-125C604961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'СВОД кружков МО, профили'!$E$2:$F$11</c:f>
              <c:multiLvlStrCache>
                <c:ptCount val="10"/>
                <c:lvl>
                  <c:pt idx="0">
                    <c:v>JUNIOR. Среда обитания</c:v>
                  </c:pt>
                  <c:pt idx="1">
                    <c:v>JUNIOR. Роботы</c:v>
                  </c:pt>
                  <c:pt idx="2">
                    <c:v>JUNIOR. ИИ</c:v>
                  </c:pt>
                  <c:pt idx="3">
                    <c:v>JUNIOR. Киберфизика</c:v>
                  </c:pt>
                  <c:pt idx="4">
                    <c:v>JUNIOR. Технологии и компьютерные игры</c:v>
                  </c:pt>
                  <c:pt idx="5">
                    <c:v>Инженерные биологические системы</c:v>
                  </c:pt>
                  <c:pt idx="6">
                    <c:v>ТБС</c:v>
                  </c:pt>
                  <c:pt idx="7">
                    <c:v>Геномное редактирование</c:v>
                  </c:pt>
                  <c:pt idx="8">
                    <c:v>Беспилотные авиационные системы</c:v>
                  </c:pt>
                  <c:pt idx="9">
                    <c:v>Искусственный интеллект и машинное обучение</c:v>
                  </c:pt>
                </c:lvl>
                <c:lvl>
                  <c:pt idx="0">
                    <c:v>5-7 классы</c:v>
                  </c:pt>
                  <c:pt idx="5">
                    <c:v>8-11 классы</c:v>
                  </c:pt>
                </c:lvl>
              </c:multiLvlStrCache>
            </c:multiLvlStrRef>
          </c:cat>
          <c:val>
            <c:numRef>
              <c:f>'СВОД кружков МО, профили'!$H$2:$H$11</c:f>
              <c:numCache>
                <c:formatCode>0.0%</c:formatCode>
                <c:ptCount val="10"/>
                <c:pt idx="0">
                  <c:v>0.1402439024390244</c:v>
                </c:pt>
                <c:pt idx="1">
                  <c:v>8.6890243902439018E-2</c:v>
                </c:pt>
                <c:pt idx="2">
                  <c:v>6.402439024390244E-2</c:v>
                </c:pt>
                <c:pt idx="3">
                  <c:v>6.25E-2</c:v>
                </c:pt>
                <c:pt idx="4">
                  <c:v>2.8963414634146343E-2</c:v>
                </c:pt>
                <c:pt idx="5">
                  <c:v>0.15701219512195122</c:v>
                </c:pt>
                <c:pt idx="6">
                  <c:v>0.12347560975609756</c:v>
                </c:pt>
                <c:pt idx="7">
                  <c:v>5.1829268292682924E-2</c:v>
                </c:pt>
                <c:pt idx="8">
                  <c:v>4.4207317073170729E-2</c:v>
                </c:pt>
                <c:pt idx="9">
                  <c:v>3.5060975609756101E-2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37-434A-B5FB-125C6049612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4115968"/>
        <c:axId val="116054208"/>
      </c:barChart>
      <c:catAx>
        <c:axId val="16411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054208"/>
        <c:crosses val="autoZero"/>
        <c:auto val="1"/>
        <c:lblAlgn val="ctr"/>
        <c:lblOffset val="100"/>
        <c:noMultiLvlLbl val="0"/>
      </c:catAx>
      <c:valAx>
        <c:axId val="11605420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6411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27" name="Google Shape;32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40" name="Google Shape;44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52" name="Google Shape;45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73" name="Google Shape;47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90" name="Google Shape;49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01" name="Google Shape;50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21" name="Google Shape;52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33" name="Google Shape;53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91" name="Google Shape;59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08" name="Google Shape;608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19" name="Google Shape;619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69" name="Google Shape;669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81" name="Google Shape;681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93" name="Google Shape;693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46" name="Google Shape;34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6" name="Google Shape;706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58" name="Google Shape;35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69" name="Google Shape;36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9" name="Google Shape;37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11" name="Google Shape;41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21" name="Google Shape;42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6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6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6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6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6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6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6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5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35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5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5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0"/>
          <p:cNvSpPr txBox="1"/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4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99" name="Google Shape;99;p4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4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4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1"/>
          <p:cNvSpPr txBox="1"/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41"/>
          <p:cNvSpPr txBox="1"/>
          <p:nvPr>
            <p:ph idx="1" type="body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105" name="Google Shape;105;p4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4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2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1" name="Google Shape;111;p4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42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2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2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3"/>
          <p:cNvSpPr txBox="1"/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43"/>
          <p:cNvSpPr txBox="1"/>
          <p:nvPr>
            <p:ph idx="1" type="body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43"/>
          <p:cNvSpPr txBox="1"/>
          <p:nvPr>
            <p:ph idx="2" type="body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43"/>
          <p:cNvSpPr txBox="1"/>
          <p:nvPr>
            <p:ph idx="3" type="body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43"/>
          <p:cNvSpPr txBox="1"/>
          <p:nvPr>
            <p:ph idx="4" type="body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43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3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43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4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44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44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44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5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5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45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46"/>
          <p:cNvSpPr txBox="1"/>
          <p:nvPr>
            <p:ph idx="1" type="body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6" name="Google Shape;136;p4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7" name="Google Shape;137;p46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46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6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7"/>
          <p:cNvSpPr/>
          <p:nvPr>
            <p:ph idx="2" type="pic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4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4" name="Google Shape;144;p47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47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47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8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4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48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48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8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9"/>
          <p:cNvSpPr txBox="1"/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49"/>
          <p:cNvSpPr txBox="1"/>
          <p:nvPr>
            <p:ph idx="1" type="body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49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49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9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3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7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7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4" name="Google Shape;174;p7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7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7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7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0" name="Google Shape;180;p7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7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7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7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7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7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7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7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7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3" name="Google Shape;193;p7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7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5" name="Google Shape;195;p7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7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7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7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7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7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7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7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7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7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6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0" name="Google Shape;210;p7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11" name="Google Shape;211;p7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12" name="Google Shape;212;p7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p7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4" name="Google Shape;214;p7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7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18" name="Google Shape;218;p7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19" name="Google Shape;219;p7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0" name="Google Shape;220;p7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7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7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5" name="Google Shape;225;p7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7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7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p7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1" name="Google Shape;231;p7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7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3" name="Google Shape;233;p7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пояснение">
  <p:cSld name="Заголовок, пояснение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80"/>
          <p:cNvSpPr/>
          <p:nvPr/>
        </p:nvSpPr>
        <p:spPr>
          <a:xfrm>
            <a:off x="11339745" y="981076"/>
            <a:ext cx="1018507" cy="445983"/>
          </a:xfrm>
          <a:prstGeom prst="rect">
            <a:avLst/>
          </a:prstGeom>
          <a:solidFill>
            <a:srgbClr val="001F82"/>
          </a:solidFill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t/>
            </a:r>
            <a:endParaRPr b="0" i="0" sz="1225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80"/>
          <p:cNvSpPr txBox="1"/>
          <p:nvPr>
            <p:ph idx="1" type="subTitle"/>
          </p:nvPr>
        </p:nvSpPr>
        <p:spPr>
          <a:xfrm>
            <a:off x="852255" y="1816715"/>
            <a:ext cx="10051200" cy="38744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510"/>
              </a:spcBef>
              <a:spcAft>
                <a:spcPts val="0"/>
              </a:spcAft>
              <a:buClr>
                <a:srgbClr val="001F82"/>
              </a:buClr>
              <a:buSzPts val="1440"/>
              <a:buFont typeface="Noto Sans Symbols"/>
              <a:buChar char="▪"/>
              <a:def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021"/>
            </a:lvl2pPr>
            <a:lvl3pPr lvl="2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918"/>
            </a:lvl3pPr>
            <a:lvl4pPr lvl="3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17"/>
            </a:lvl4pPr>
            <a:lvl5pPr lvl="4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17"/>
            </a:lvl5pPr>
            <a:lvl6pPr lvl="5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17"/>
            </a:lvl6pPr>
            <a:lvl7pPr lvl="6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17"/>
            </a:lvl7pPr>
            <a:lvl8pPr lvl="7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17"/>
            </a:lvl8pPr>
            <a:lvl9pPr lvl="8" algn="ctr">
              <a:lnSpc>
                <a:spcPct val="90000"/>
              </a:lnSpc>
              <a:spcBef>
                <a:spcPts val="25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17"/>
            </a:lvl9pPr>
          </a:lstStyle>
          <a:p/>
        </p:txBody>
      </p:sp>
      <p:sp>
        <p:nvSpPr>
          <p:cNvPr id="237" name="Google Shape;237;p80"/>
          <p:cNvSpPr txBox="1"/>
          <p:nvPr/>
        </p:nvSpPr>
        <p:spPr>
          <a:xfrm>
            <a:off x="11528899" y="1076366"/>
            <a:ext cx="320101" cy="191590"/>
          </a:xfrm>
          <a:prstGeom prst="rect">
            <a:avLst/>
          </a:prstGeom>
          <a:noFill/>
          <a:ln>
            <a:noFill/>
          </a:ln>
        </p:spPr>
        <p:txBody>
          <a:bodyPr anchorCtr="0" anchor="t" bIns="22250" lIns="22250" spcFirstLastPara="1" rIns="22250" wrap="square" tIns="222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entury Gothic"/>
              <a:buNone/>
            </a:pPr>
            <a:fld id="{00000000-1234-1234-1234-123412341234}" type="slidenum">
              <a:rPr b="1" i="0" lang="ru-RU" sz="953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766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80"/>
          <p:cNvSpPr/>
          <p:nvPr/>
        </p:nvSpPr>
        <p:spPr>
          <a:xfrm>
            <a:off x="0" y="0"/>
            <a:ext cx="12192000" cy="83448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25"/>
                </a:lnTo>
                <a:lnTo>
                  <a:pt x="20104099" y="1789725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1F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t/>
            </a:r>
            <a:endParaRPr b="0" i="0" sz="122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80"/>
          <p:cNvSpPr txBox="1"/>
          <p:nvPr>
            <p:ph type="ctrTitle"/>
          </p:nvPr>
        </p:nvSpPr>
        <p:spPr>
          <a:xfrm>
            <a:off x="766797" y="-48226"/>
            <a:ext cx="10051200" cy="102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Gothic"/>
              <a:buNone/>
              <a:defRPr b="1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7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пояснение, пункты_2">
  <p:cSld name="Заголовок, пояснение, пункты_2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81"/>
          <p:cNvSpPr/>
          <p:nvPr/>
        </p:nvSpPr>
        <p:spPr>
          <a:xfrm>
            <a:off x="11339745" y="981076"/>
            <a:ext cx="1018507" cy="445983"/>
          </a:xfrm>
          <a:prstGeom prst="rect">
            <a:avLst/>
          </a:prstGeom>
          <a:solidFill>
            <a:srgbClr val="001F82"/>
          </a:solidFill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t/>
            </a:r>
            <a:endParaRPr b="0" i="0" sz="1225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81"/>
          <p:cNvSpPr txBox="1"/>
          <p:nvPr/>
        </p:nvSpPr>
        <p:spPr>
          <a:xfrm>
            <a:off x="11528899" y="1076366"/>
            <a:ext cx="320101" cy="191590"/>
          </a:xfrm>
          <a:prstGeom prst="rect">
            <a:avLst/>
          </a:prstGeom>
          <a:noFill/>
          <a:ln>
            <a:noFill/>
          </a:ln>
        </p:spPr>
        <p:txBody>
          <a:bodyPr anchorCtr="0" anchor="t" bIns="22250" lIns="22250" spcFirstLastPara="1" rIns="22250" wrap="square" tIns="222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entury Gothic"/>
              <a:buNone/>
            </a:pPr>
            <a:fld id="{00000000-1234-1234-1234-123412341234}" type="slidenum">
              <a:rPr b="1" i="0" lang="ru-RU" sz="953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766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81"/>
          <p:cNvSpPr/>
          <p:nvPr/>
        </p:nvSpPr>
        <p:spPr>
          <a:xfrm>
            <a:off x="0" y="0"/>
            <a:ext cx="12192000" cy="83448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25"/>
                </a:lnTo>
                <a:lnTo>
                  <a:pt x="20104099" y="1789725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1F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t/>
            </a:r>
            <a:endParaRPr b="0" i="0" sz="122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81"/>
          <p:cNvSpPr txBox="1"/>
          <p:nvPr>
            <p:ph type="ctrTitle"/>
          </p:nvPr>
        </p:nvSpPr>
        <p:spPr>
          <a:xfrm>
            <a:off x="766797" y="-48226"/>
            <a:ext cx="10051200" cy="102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Gothic"/>
              <a:buNone/>
              <a:defRPr b="1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780">
          <p15:clr>
            <a:srgbClr val="FBAE40"/>
          </p15:clr>
        </p15:guide>
        <p15:guide id="2" pos="134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4" name="Google Shape;254;p3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5" name="Google Shape;255;p3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3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p3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5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61" name="Google Shape;261;p5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p5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5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7" name="Google Shape;267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8" name="Google Shape;268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2" name="Google Shape;272;p5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p5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4" name="Google Shape;274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6" name="Google Shape;276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5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5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80" name="Google Shape;280;p5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1" name="Google Shape;281;p5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82" name="Google Shape;282;p5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3" name="Google Shape;283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4" name="Google Shape;284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8" name="Google Shape;288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8" name="Google Shape;298;p5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9" name="Google Shape;299;p5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5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5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05" name="Google Shape;305;p5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06" name="Google Shape;306;p5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5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8" name="Google Shape;308;p5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2" name="Google Shape;312;p5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5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p5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.">
  <p:cSld name="пустой слайд.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6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6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6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6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6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6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6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6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6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6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6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6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5" Type="http://schemas.openxmlformats.org/officeDocument/2006/relationships/theme" Target="../theme/theme5.xml"/><Relationship Id="rId1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4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b="0" i="0" sz="4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3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7" name="Google Shape;87;p34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8" name="Google Shape;88;p34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9" name="Google Shape;89;p34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1" name="Google Shape;161;p3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2" name="Google Shape;162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3" name="Google Shape;163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4" name="Google Shape;164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8" name="Google Shape;248;p3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9" name="Google Shape;249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0" name="Google Shape;250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1" name="Google Shape;251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31.jpg"/><Relationship Id="rId6" Type="http://schemas.openxmlformats.org/officeDocument/2006/relationships/image" Target="../media/image30.jpg"/><Relationship Id="rId7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2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2.png"/><Relationship Id="rId4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chart" Target="../charts/chart1.xml"/><Relationship Id="rId5" Type="http://schemas.openxmlformats.org/officeDocument/2006/relationships/image" Target="../media/image2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6.png"/><Relationship Id="rId8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chart" Target="../charts/chart2.xml"/><Relationship Id="rId5" Type="http://schemas.openxmlformats.org/officeDocument/2006/relationships/chart" Target="../charts/chart3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chart" Target="../charts/chart4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25.png"/><Relationship Id="rId5" Type="http://schemas.openxmlformats.org/officeDocument/2006/relationships/hyperlink" Target="https://clc.li/hTRLT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24.png"/><Relationship Id="rId5" Type="http://schemas.openxmlformats.org/officeDocument/2006/relationships/image" Target="../media/image26.png"/><Relationship Id="rId6" Type="http://schemas.openxmlformats.org/officeDocument/2006/relationships/image" Target="../media/image14.png"/><Relationship Id="rId7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1"/>
          <p:cNvPicPr preferRelativeResize="0"/>
          <p:nvPr/>
        </p:nvPicPr>
        <p:blipFill rotWithShape="1">
          <a:blip r:embed="rId3">
            <a:alphaModFix/>
          </a:blip>
          <a:srcRect b="26492" l="8776" r="20441" t="2725"/>
          <a:stretch/>
        </p:blipFill>
        <p:spPr>
          <a:xfrm>
            <a:off x="0" y="-1"/>
            <a:ext cx="12192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"/>
          <p:cNvSpPr/>
          <p:nvPr/>
        </p:nvSpPr>
        <p:spPr>
          <a:xfrm>
            <a:off x="0" y="65"/>
            <a:ext cx="12192000" cy="6858000"/>
          </a:xfrm>
          <a:prstGeom prst="rect">
            <a:avLst/>
          </a:prstGeom>
          <a:solidFill>
            <a:srgbClr val="001F82">
              <a:alpha val="52941"/>
            </a:srgbClr>
          </a:solidFill>
          <a:ln>
            <a:noFill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"/>
          <p:cNvSpPr txBox="1"/>
          <p:nvPr>
            <p:ph type="ctrTitle"/>
          </p:nvPr>
        </p:nvSpPr>
        <p:spPr>
          <a:xfrm>
            <a:off x="479376" y="2341265"/>
            <a:ext cx="11089232" cy="217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Open Sans"/>
              <a:buNone/>
            </a:pPr>
            <a:r>
              <a:rPr b="1" lang="ru-RU" sz="4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Развитие сети технологических кружков в Югре: </a:t>
            </a:r>
            <a:br>
              <a:rPr b="1" lang="ru-RU" sz="4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ru-RU" sz="4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итоги и перспективы</a:t>
            </a:r>
            <a:endParaRPr b="1" sz="4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32" name="Google Shape;332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479" y="461531"/>
            <a:ext cx="1594543" cy="760699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1"/>
          <p:cNvSpPr txBox="1"/>
          <p:nvPr/>
        </p:nvSpPr>
        <p:spPr>
          <a:xfrm>
            <a:off x="9565639" y="461531"/>
            <a:ext cx="2626400" cy="9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500">
            <a:spAutoFit/>
          </a:bodyPr>
          <a:lstStyle/>
          <a:p>
            <a:pPr indent="0" lvl="0" marL="16933" marR="0" rtl="0" algn="l">
              <a:lnSpc>
                <a:spcPct val="1002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Думать.</a:t>
            </a:r>
            <a:endParaRPr b="1" i="0" sz="19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6933" marR="0" rtl="0" algn="l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Действовать.</a:t>
            </a:r>
            <a:endParaRPr b="1" i="0" sz="19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6933" marR="0" rtl="0" algn="l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Достигать.</a:t>
            </a:r>
            <a:endParaRPr b="1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4" name="Google Shape;334;p1"/>
          <p:cNvSpPr txBox="1"/>
          <p:nvPr/>
        </p:nvSpPr>
        <p:spPr>
          <a:xfrm>
            <a:off x="863272" y="5643431"/>
            <a:ext cx="2626400" cy="31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500">
            <a:spAutoFit/>
          </a:bodyPr>
          <a:lstStyle/>
          <a:p>
            <a:pPr indent="0" lvl="0" marL="16933" marR="0" rtl="0" algn="l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16.12.25</a:t>
            </a:r>
            <a:endParaRPr b="1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5" name="Google Shape;335;p1"/>
          <p:cNvSpPr txBox="1"/>
          <p:nvPr/>
        </p:nvSpPr>
        <p:spPr>
          <a:xfrm>
            <a:off x="5343525" y="5643431"/>
            <a:ext cx="6629400" cy="6200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500">
            <a:spAutoFit/>
          </a:bodyPr>
          <a:lstStyle/>
          <a:p>
            <a:pPr indent="0" lvl="0" marL="16933" marR="0" rtl="0" algn="r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Проректор по развитию</a:t>
            </a:r>
            <a:endParaRPr/>
          </a:p>
          <a:p>
            <a:pPr indent="0" lvl="0" marL="16933" marR="0" rtl="0" algn="r">
              <a:lnSpc>
                <a:spcPct val="100299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Безуевская В.А.</a:t>
            </a:r>
            <a:endParaRPr b="1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10"/>
          <p:cNvSpPr txBox="1"/>
          <p:nvPr/>
        </p:nvSpPr>
        <p:spPr>
          <a:xfrm>
            <a:off x="1120139" y="2384613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b="1" lang="ru-RU" sz="4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КАДРЫ</a:t>
            </a:r>
            <a:endParaRPr sz="4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36" name="Google Shape;43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11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3" name="Google Shape;44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11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11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 fontScale="925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Кадры: дефицит компетенций у наставников кружков</a:t>
            </a:r>
            <a:endParaRPr/>
          </a:p>
        </p:txBody>
      </p:sp>
      <p:graphicFrame>
        <p:nvGraphicFramePr>
          <p:cNvPr id="446" name="Google Shape;446;p11"/>
          <p:cNvGraphicFramePr/>
          <p:nvPr/>
        </p:nvGraphicFramePr>
        <p:xfrm>
          <a:off x="251900" y="1263223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{C19D8948-8610-4FC8-9E56-C9FA731604A6}</a:tableStyleId>
              </a:tblPr>
              <a:tblGrid>
                <a:gridCol w="1811650"/>
                <a:gridCol w="4032450"/>
                <a:gridCol w="1644725"/>
              </a:tblGrid>
              <a:tr h="3473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Группа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Муниципалитеты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Статус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</a:tr>
              <a:tr h="85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Лидеры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(&lt;25% без КПК)</a:t>
                      </a:r>
                      <a:endParaRPr b="1"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Когалым (20%), Ханты-Мансийск (21%),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Сургут (24%), Нефтеюганск (25%)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Устойчивая ситуация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13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Стабильные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(25-35%)</a:t>
                      </a:r>
                      <a:endParaRPr b="1"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Белоярский (26%), Нижневартовск (27%), Нягань (27%), Лангепас (31%),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Сургутский район (32%), Мегион (34%)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Управляемая ситуация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95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Требуют внимания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(35-44%)</a:t>
                      </a:r>
                      <a:endParaRPr b="1"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Нижневартовский район (36%), Советский (38%), Кондинский (40%), Югорск (44%)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Необходима поддержка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96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Критические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solidFill>
                            <a:schemeClr val="dk1"/>
                          </a:solidFill>
                        </a:rPr>
                        <a:t>(50% и выше)</a:t>
                      </a:r>
                      <a:endParaRPr b="1"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Урай (50%), Покачи (55%),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Пыть-Ях (57%),  радужный (62%), Октябрьский (69%),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Нефтеюганский район (77%), Ханты-Мансийский район (78%), Березовский (100%)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Срочные меры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47" name="Google Shape;447;p11"/>
          <p:cNvSpPr/>
          <p:nvPr/>
        </p:nvSpPr>
        <p:spPr>
          <a:xfrm>
            <a:off x="606806" y="872477"/>
            <a:ext cx="9145016" cy="4216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31% педагогов (203 из 656) не прошли профильную подготовку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8" name="Google Shape;448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8101" y="903387"/>
            <a:ext cx="378705" cy="359835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11"/>
          <p:cNvSpPr/>
          <p:nvPr/>
        </p:nvSpPr>
        <p:spPr>
          <a:xfrm>
            <a:off x="8040216" y="1312886"/>
            <a:ext cx="3784531" cy="48731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Из опроса наставников: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Arial"/>
              <a:buChar char="•"/>
            </a:pPr>
            <a:r>
              <a:rPr b="1" lang="ru-RU" sz="1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43 %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не решали задачи НТО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Arial"/>
              <a:buChar char="•"/>
            </a:pPr>
            <a:r>
              <a:rPr b="1" lang="ru-RU" sz="1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25 %</a:t>
            </a: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не видели сборник задач в принципе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rgbClr val="00B050"/>
                </a:solidFill>
                <a:latin typeface="Open Sans"/>
                <a:ea typeface="Open Sans"/>
                <a:cs typeface="Open Sans"/>
                <a:sym typeface="Open Sans"/>
              </a:rPr>
              <a:t>Лидеры:</a:t>
            </a:r>
            <a:endParaRPr sz="1600">
              <a:solidFill>
                <a:srgbClr val="00B05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0% незнакомых с НТО в Покачах и Пыть-Яхе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rgbClr val="00B050"/>
                </a:solidFill>
                <a:latin typeface="Open Sans"/>
                <a:ea typeface="Open Sans"/>
                <a:cs typeface="Open Sans"/>
                <a:sym typeface="Open Sans"/>
              </a:rPr>
              <a:t>Аутсайдеры (% не знакомых с НТО):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Советский район 76% 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Октябрьский район 42%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2"/>
          <p:cNvSpPr txBox="1"/>
          <p:nvPr>
            <p:ph idx="12" type="sldNum"/>
          </p:nvPr>
        </p:nvSpPr>
        <p:spPr>
          <a:xfrm>
            <a:off x="10053189" y="6458900"/>
            <a:ext cx="43740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5" name="Google Shape;455;p12"/>
          <p:cNvSpPr/>
          <p:nvPr/>
        </p:nvSpPr>
        <p:spPr>
          <a:xfrm>
            <a:off x="0" y="400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6" name="Google Shape;45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04512" y="271753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12"/>
          <p:cNvSpPr txBox="1"/>
          <p:nvPr/>
        </p:nvSpPr>
        <p:spPr>
          <a:xfrm>
            <a:off x="-5722" y="153930"/>
            <a:ext cx="10779135" cy="75361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None/>
            </a:pPr>
            <a:r>
              <a:rPr b="1" i="0" lang="ru-RU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Пример системы методического сопровождения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None/>
            </a:pPr>
            <a:r>
              <a:rPr b="1" i="0" lang="ru-RU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кружков естественнонаучной направленности от СурГУ</a:t>
            </a:r>
            <a:endParaRPr b="1" i="0" sz="28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458" name="Google Shape;458;p12"/>
          <p:cNvGrpSpPr/>
          <p:nvPr/>
        </p:nvGrpSpPr>
        <p:grpSpPr>
          <a:xfrm>
            <a:off x="4227716" y="1057473"/>
            <a:ext cx="3736567" cy="2245792"/>
            <a:chOff x="4229960" y="1104123"/>
            <a:chExt cx="3736567" cy="2245792"/>
          </a:xfrm>
        </p:grpSpPr>
        <p:sp>
          <p:nvSpPr>
            <p:cNvPr id="459" name="Google Shape;459;p12"/>
            <p:cNvSpPr/>
            <p:nvPr/>
          </p:nvSpPr>
          <p:spPr>
            <a:xfrm>
              <a:off x="4229960" y="1683342"/>
              <a:ext cx="3736567" cy="1666573"/>
            </a:xfrm>
            <a:prstGeom prst="rect">
              <a:avLst/>
            </a:prstGeom>
            <a:noFill/>
            <a:ln cap="flat" cmpd="sng" w="38100">
              <a:solidFill>
                <a:srgbClr val="E046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AutoNum type="arabicPeriod"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Смешанное обучение</a:t>
              </a:r>
              <a:endParaRPr/>
            </a:p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AutoNum type="arabicPeriod"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Модель перевёрнутого класса</a:t>
              </a:r>
              <a:endParaRPr/>
            </a:p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AutoNum type="arabicPeriod"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Активные методы обучения</a:t>
              </a:r>
              <a:endParaRPr/>
            </a:p>
          </p:txBody>
        </p:sp>
        <p:sp>
          <p:nvSpPr>
            <p:cNvPr id="460" name="Google Shape;460;p12"/>
            <p:cNvSpPr/>
            <p:nvPr/>
          </p:nvSpPr>
          <p:spPr>
            <a:xfrm>
              <a:off x="4229960" y="1104123"/>
              <a:ext cx="3736567" cy="720421"/>
            </a:xfrm>
            <a:prstGeom prst="roundRect">
              <a:avLst>
                <a:gd fmla="val 16667" name="adj"/>
              </a:avLst>
            </a:prstGeom>
            <a:solidFill>
              <a:srgbClr val="E0467E"/>
            </a:solidFill>
            <a:ln cap="flat" cmpd="sng" w="38100">
              <a:solidFill>
                <a:srgbClr val="E046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Open Sans"/>
                <a:buNone/>
              </a:pPr>
              <a:r>
                <a:rPr b="1" i="0" lang="ru-RU" sz="1800" u="sng" cap="none" strike="noStrik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2. ПЕДАГОГИЧЕСКИЕ ТЕХНОЛОГИИ</a:t>
              </a:r>
              <a:endParaRPr b="0" i="0" sz="1800" u="sng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61" name="Google Shape;461;p12"/>
          <p:cNvGrpSpPr/>
          <p:nvPr/>
        </p:nvGrpSpPr>
        <p:grpSpPr>
          <a:xfrm>
            <a:off x="8350746" y="1061059"/>
            <a:ext cx="3736567" cy="2242206"/>
            <a:chOff x="8357043" y="1113936"/>
            <a:chExt cx="3736567" cy="2242206"/>
          </a:xfrm>
        </p:grpSpPr>
        <p:sp>
          <p:nvSpPr>
            <p:cNvPr id="462" name="Google Shape;462;p12"/>
            <p:cNvSpPr/>
            <p:nvPr/>
          </p:nvSpPr>
          <p:spPr>
            <a:xfrm>
              <a:off x="8357043" y="1484784"/>
              <a:ext cx="3736567" cy="1871358"/>
            </a:xfrm>
            <a:prstGeom prst="rect">
              <a:avLst/>
            </a:prstGeom>
            <a:noFill/>
            <a:ln cap="flat" cmpd="sng" w="38100">
              <a:solidFill>
                <a:srgbClr val="E046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b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None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1. Обсуждение сценариев занятий педагогов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None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(взаимное обучение)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None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2. Обсуждение хода программы в кружке  </a:t>
              </a:r>
              <a:endParaRPr/>
            </a:p>
          </p:txBody>
        </p:sp>
        <p:sp>
          <p:nvSpPr>
            <p:cNvPr id="463" name="Google Shape;463;p12"/>
            <p:cNvSpPr/>
            <p:nvPr/>
          </p:nvSpPr>
          <p:spPr>
            <a:xfrm>
              <a:off x="8357043" y="1113936"/>
              <a:ext cx="3736567" cy="710608"/>
            </a:xfrm>
            <a:prstGeom prst="roundRect">
              <a:avLst>
                <a:gd fmla="val 16667" name="adj"/>
              </a:avLst>
            </a:prstGeom>
            <a:solidFill>
              <a:srgbClr val="E0467E"/>
            </a:solidFill>
            <a:ln cap="flat" cmpd="sng" w="38100">
              <a:solidFill>
                <a:srgbClr val="E046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Open Sans"/>
                <a:buNone/>
              </a:pPr>
              <a:r>
                <a:rPr b="1" i="0" lang="ru-RU" sz="1800" u="sng" cap="none" strike="noStrik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3. Сетевое взаимодействие</a:t>
              </a:r>
              <a:endParaRPr b="0" i="0" sz="1800" u="sng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64" name="Google Shape;464;p12"/>
          <p:cNvGrpSpPr/>
          <p:nvPr/>
        </p:nvGrpSpPr>
        <p:grpSpPr>
          <a:xfrm>
            <a:off x="185947" y="1065743"/>
            <a:ext cx="3736568" cy="2237523"/>
            <a:chOff x="185947" y="1065743"/>
            <a:chExt cx="3736568" cy="2237523"/>
          </a:xfrm>
        </p:grpSpPr>
        <p:sp>
          <p:nvSpPr>
            <p:cNvPr id="465" name="Google Shape;465;p12"/>
            <p:cNvSpPr/>
            <p:nvPr/>
          </p:nvSpPr>
          <p:spPr>
            <a:xfrm>
              <a:off x="197231" y="1724435"/>
              <a:ext cx="3725284" cy="1578831"/>
            </a:xfrm>
            <a:prstGeom prst="rect">
              <a:avLst/>
            </a:prstGeom>
            <a:noFill/>
            <a:ln cap="flat" cmpd="sng" w="38100">
              <a:solidFill>
                <a:srgbClr val="E046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AutoNum type="arabicPeriod"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Методические карты модулей</a:t>
              </a:r>
              <a:endParaRPr/>
            </a:p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800"/>
                <a:buFont typeface="Open Sans"/>
                <a:buAutoNum type="arabicPeriod"/>
              </a:pPr>
              <a:r>
                <a:rPr b="0" i="0" lang="ru-RU" sz="18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Онлайн-конспекты для школьников</a:t>
              </a:r>
              <a:endParaRPr b="0" i="0" sz="1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66" name="Google Shape;466;p12"/>
            <p:cNvSpPr/>
            <p:nvPr/>
          </p:nvSpPr>
          <p:spPr>
            <a:xfrm>
              <a:off x="185947" y="1065743"/>
              <a:ext cx="3736567" cy="720421"/>
            </a:xfrm>
            <a:prstGeom prst="roundRect">
              <a:avLst>
                <a:gd fmla="val 16667" name="adj"/>
              </a:avLst>
            </a:prstGeom>
            <a:solidFill>
              <a:srgbClr val="E0467E"/>
            </a:solidFill>
            <a:ln cap="flat" cmpd="sng" w="38100">
              <a:solidFill>
                <a:srgbClr val="E046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Open Sans"/>
                <a:buNone/>
              </a:pPr>
              <a:r>
                <a:rPr b="1" i="0" lang="ru-RU" sz="1800" u="sng" cap="none" strike="noStrik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1. СОДЕРЖАНИЕ</a:t>
              </a:r>
              <a:endParaRPr b="0" i="0" sz="1800" u="sng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67" name="Google Shape;467;p12"/>
          <p:cNvGrpSpPr/>
          <p:nvPr/>
        </p:nvGrpSpPr>
        <p:grpSpPr>
          <a:xfrm>
            <a:off x="0" y="5085184"/>
            <a:ext cx="11916205" cy="1601432"/>
            <a:chOff x="407366" y="5085184"/>
            <a:chExt cx="11508839" cy="1601432"/>
          </a:xfrm>
        </p:grpSpPr>
        <p:sp>
          <p:nvSpPr>
            <p:cNvPr id="468" name="Google Shape;468;p12"/>
            <p:cNvSpPr txBox="1"/>
            <p:nvPr/>
          </p:nvSpPr>
          <p:spPr>
            <a:xfrm>
              <a:off x="407368" y="5085184"/>
              <a:ext cx="11508837" cy="1601432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rgbClr val="1143C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26670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600"/>
                <a:buFont typeface="Arial"/>
                <a:buNone/>
              </a:pPr>
              <a:r>
                <a:rPr b="1" i="0" lang="ru-RU" sz="16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ДЛЯ ПЕДАГОГОВ</a:t>
              </a:r>
              <a:endParaRPr/>
            </a:p>
            <a:p>
              <a:pPr indent="0" lvl="0" marL="26670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t/>
              </a:r>
              <a:endParaRPr b="1" i="0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26670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t/>
              </a:r>
              <a:endParaRPr b="1" i="0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26670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t/>
              </a:r>
              <a:endParaRPr b="1" i="0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26670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t/>
              </a:r>
              <a:endParaRPr b="1" i="0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69" name="Google Shape;469;p12"/>
            <p:cNvSpPr txBox="1"/>
            <p:nvPr/>
          </p:nvSpPr>
          <p:spPr>
            <a:xfrm>
              <a:off x="407366" y="5445224"/>
              <a:ext cx="11508837" cy="948453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rgbClr val="1143C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-285750" lvl="0" marL="5524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600"/>
                <a:buFont typeface="Noto Sans Symbols"/>
                <a:buChar char="✔"/>
              </a:pPr>
              <a:r>
                <a:rPr b="1" lang="ru-RU" sz="1600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Консультационная поддержка разработчиков профилей</a:t>
              </a:r>
              <a:endParaRPr/>
            </a:p>
            <a:p>
              <a:pPr indent="-285750" lvl="0" marL="5524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600"/>
                <a:buFont typeface="Noto Sans Symbols"/>
                <a:buChar char="✔"/>
              </a:pPr>
              <a:r>
                <a:rPr b="1" i="0" lang="ru-RU" sz="16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Открытый доступ к записям вебинаров с разбором модулей сетевых программ</a:t>
              </a:r>
              <a:endParaRPr/>
            </a:p>
            <a:p>
              <a:pPr indent="-184150" lvl="0" marL="5524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Noto Sans Symbols"/>
                <a:buNone/>
              </a:pPr>
              <a:r>
                <a:t/>
              </a:r>
              <a:endParaRPr b="1" sz="1600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-285750" lvl="0" marL="5524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83C92"/>
                </a:buClr>
                <a:buSzPts val="1600"/>
                <a:buFont typeface="Noto Sans Symbols"/>
                <a:buChar char="✔"/>
              </a:pPr>
              <a:r>
                <a:rPr b="1" i="0" lang="ru-RU" sz="1600" u="none" cap="none" strike="noStrike">
                  <a:solidFill>
                    <a:srgbClr val="083C92"/>
                  </a:solidFill>
                  <a:latin typeface="Open Sans"/>
                  <a:ea typeface="Open Sans"/>
                  <a:cs typeface="Open Sans"/>
                  <a:sym typeface="Open Sans"/>
                </a:rPr>
                <a:t>Методические материалы (методические карты, сценарии занятий)</a:t>
              </a:r>
              <a:endParaRPr/>
            </a:p>
          </p:txBody>
        </p:sp>
      </p:grpSp>
      <p:sp>
        <p:nvSpPr>
          <p:cNvPr id="470" name="Google Shape;470;p12"/>
          <p:cNvSpPr/>
          <p:nvPr/>
        </p:nvSpPr>
        <p:spPr>
          <a:xfrm>
            <a:off x="815568" y="3533338"/>
            <a:ext cx="10692435" cy="1421399"/>
          </a:xfrm>
          <a:prstGeom prst="roundRect">
            <a:avLst>
              <a:gd fmla="val 16667" name="adj"/>
            </a:avLst>
          </a:prstGeom>
          <a:solidFill>
            <a:srgbClr val="0D973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oto Sans Symbols"/>
              <a:buChar char="✔"/>
            </a:pPr>
            <a:r>
              <a:rPr b="1" i="0" lang="ru-RU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Преподаватели: эксперты СурГУ по педтехнологиям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</a:pPr>
            <a:r>
              <a:rPr b="1" i="0" lang="ru-RU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и профильным дисциплинам 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oto Sans Symbols"/>
              <a:buChar char="✔"/>
            </a:pPr>
            <a:r>
              <a:rPr b="1" i="0" lang="ru-RU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Асинхронный формат (все записи доступны на платформе + информирование через мессенджер)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3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6" name="Google Shape;47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13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13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 fontScale="925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Open Sans"/>
              <a:buNone/>
            </a:pPr>
            <a:r>
              <a:rPr b="1" i="0" lang="ru-RU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Методическое сопровождение кружков: результаты</a:t>
            </a:r>
            <a:endParaRPr/>
          </a:p>
        </p:txBody>
      </p:sp>
      <p:graphicFrame>
        <p:nvGraphicFramePr>
          <p:cNvPr id="479" name="Google Shape;479;p13"/>
          <p:cNvGraphicFramePr/>
          <p:nvPr/>
        </p:nvGraphicFramePr>
        <p:xfrm>
          <a:off x="281730" y="112474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{4A56486E-C503-4FF8-9206-BF994CCA7A52}</a:tableStyleId>
              </a:tblPr>
              <a:tblGrid>
                <a:gridCol w="1285825"/>
                <a:gridCol w="3645975"/>
                <a:gridCol w="3565975"/>
                <a:gridCol w="3130750"/>
              </a:tblGrid>
              <a:tr h="5848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Виды кружков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Активность наставников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Муниципалитеты с активными наставниками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Результат НТО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1143C0"/>
                    </a:solidFill>
                  </a:tcPr>
                </a:tc>
              </a:tr>
              <a:tr h="1307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Noto Sans Symbols"/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JUNIOR</a:t>
                      </a:r>
                      <a:endParaRPr b="1" sz="14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>
                    <a:solidFill>
                      <a:srgbClr val="EA7A57"/>
                    </a:solidFill>
                  </a:tcPr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226</a:t>
                      </a:r>
                      <a:r>
                        <a:rPr lang="ru-RU" sz="1400"/>
                        <a:t> наставников</a:t>
                      </a:r>
                      <a:endParaRPr b="1" sz="1400"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>
                          <a:solidFill>
                            <a:srgbClr val="FF0000"/>
                          </a:solidFill>
                        </a:rPr>
                        <a:t>22%</a:t>
                      </a:r>
                      <a:r>
                        <a:rPr lang="ru-RU" sz="1400"/>
                        <a:t> прошли освоили педагогические технологии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</a:rPr>
                        <a:t>39%</a:t>
                      </a:r>
                      <a:r>
                        <a:rPr lang="ru-RU" sz="140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1400"/>
                        <a:t>отставили цифровой след на платформе </a:t>
                      </a:r>
                      <a:endParaRPr sz="1400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Мегион (5), Нефтеюганск (5), Сургут (4), Сургутский район (3), Когалым (3), Белоярский (3), Кондинский (3), Советский (3) районы, Югорск (2), Пыть-Ях (2)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82</a:t>
                      </a:r>
                      <a:r>
                        <a:rPr lang="ru-RU" sz="1400"/>
                        <a:t> участника финала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22</a:t>
                      </a:r>
                      <a:r>
                        <a:rPr lang="ru-RU" sz="1400"/>
                        <a:t> победителя и призера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1</a:t>
                      </a:r>
                      <a:r>
                        <a:rPr lang="ru-RU" sz="1400"/>
                        <a:t> команда-победитель приглашена на слет победителей в Москву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178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r>
                        <a:rPr b="1" lang="ru-RU" sz="1400"/>
                        <a:t>ТБС, ИЭС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F5C64C"/>
                    </a:solidFill>
                  </a:tcPr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101</a:t>
                      </a:r>
                      <a:r>
                        <a:rPr lang="ru-RU" sz="1400"/>
                        <a:t> наставник кружков ТБС, ИЭС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>
                          <a:solidFill>
                            <a:srgbClr val="FF0000"/>
                          </a:solidFill>
                        </a:rPr>
                        <a:t>11% </a:t>
                      </a:r>
                      <a:r>
                        <a:rPr lang="ru-RU" sz="1400"/>
                        <a:t>успешно освоили методику преподавания программы</a:t>
                      </a:r>
                      <a:br>
                        <a:rPr lang="ru-RU" sz="1400"/>
                      </a:br>
                      <a:r>
                        <a:rPr lang="ru-RU" sz="1400"/>
                        <a:t>1-го года обучения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</a:rPr>
                        <a:t>64%</a:t>
                      </a:r>
                      <a:r>
                        <a:rPr lang="ru-RU" sz="1400"/>
                        <a:t> отставили цифровой след на платформе </a:t>
                      </a:r>
                      <a:endParaRPr/>
                    </a:p>
                    <a:p>
                      <a:pPr indent="-1968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Белоярский район (1),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Когалым (1), Лангепас (1), Кондинский район (1), Нефтеюганск (1), Октябрьский район (1), Пыть-Ях (1), Сургут (1), Сургутский район (1),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Ханты-Мансийск (1),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Ханты-Мансийский район (1)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986 </a:t>
                      </a:r>
                      <a:r>
                        <a:rPr lang="ru-RU" sz="1400"/>
                        <a:t>участников 1 этапа НТО (ТБС, ИЭС)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298</a:t>
                      </a:r>
                      <a:r>
                        <a:rPr lang="ru-RU" sz="1400"/>
                        <a:t> участников 2 этапа НТО (ТБС, ИЭС)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30%</a:t>
                      </a:r>
                      <a:r>
                        <a:rPr lang="ru-RU" sz="1400"/>
                        <a:t> участников 1 этапа перешли на 2 этап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178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Noto Sans Symbols"/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ИБС,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Noto Sans Symbols"/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Геномное редактирование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132</a:t>
                      </a:r>
                      <a:r>
                        <a:rPr lang="ru-RU" sz="1400"/>
                        <a:t> наставника ИБС, ГР</a:t>
                      </a:r>
                      <a:endParaRPr b="1" sz="1400"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>
                          <a:solidFill>
                            <a:srgbClr val="FF0000"/>
                          </a:solidFill>
                        </a:rPr>
                        <a:t>16%</a:t>
                      </a:r>
                      <a:r>
                        <a:rPr b="1" lang="ru-RU" sz="1400"/>
                        <a:t> </a:t>
                      </a:r>
                      <a:r>
                        <a:rPr lang="ru-RU" sz="1400"/>
                        <a:t>наставников освоили педагогические технологии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81%</a:t>
                      </a:r>
                      <a:r>
                        <a:rPr lang="ru-RU" sz="1400"/>
                        <a:t> отставили цифровой след на платформе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18</a:t>
                      </a:r>
                      <a:r>
                        <a:rPr lang="ru-RU" sz="1400"/>
                        <a:t> наставников загрузили </a:t>
                      </a:r>
                      <a:r>
                        <a:rPr b="1" lang="ru-RU" sz="1400"/>
                        <a:t>496</a:t>
                      </a:r>
                      <a:r>
                        <a:rPr lang="ru-RU" sz="1400"/>
                        <a:t> школьников на платформу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Сургут (5), Сургутский район (3), Белоярский район (3), Нефтеюганский район (2),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 Урай (2), Лангепас (1),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Мегион (1), Нефтеюганск (1), Октябрьский (1), Советский (1), Ханты-Мансийский (1) районы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1685 </a:t>
                      </a:r>
                      <a:r>
                        <a:rPr lang="ru-RU" sz="1400"/>
                        <a:t>участников 1 этапа НТО (ИБС, ГР)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340</a:t>
                      </a:r>
                      <a:r>
                        <a:rPr lang="ru-RU" sz="1400"/>
                        <a:t> участников 2 этапа НТО (ИБС, ГР)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✔"/>
                      </a:pPr>
                      <a:r>
                        <a:rPr b="1" lang="ru-RU" sz="1400"/>
                        <a:t>20%</a:t>
                      </a:r>
                      <a:r>
                        <a:rPr lang="ru-RU" sz="1400"/>
                        <a:t> участников 1 этапа перешли на 2 этап</a:t>
                      </a:r>
                      <a:endParaRPr/>
                    </a:p>
                    <a:p>
                      <a:pPr indent="-1968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Google Shape;48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4"/>
          <p:cNvSpPr txBox="1"/>
          <p:nvPr/>
        </p:nvSpPr>
        <p:spPr>
          <a:xfrm>
            <a:off x="1120139" y="2384613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b="1" lang="ru-RU" sz="4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ВЫЯВЛЕННЫЕ ПРОБЛЕМЫ</a:t>
            </a:r>
            <a:endParaRPr sz="4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86" name="Google Shape;48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5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3" name="Google Shape;49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15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15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Обеспеченность оборудованием</a:t>
            </a:r>
            <a:endParaRPr b="1" sz="2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496" name="Google Shape;496;p15"/>
          <p:cNvGraphicFramePr/>
          <p:nvPr/>
        </p:nvGraphicFramePr>
        <p:xfrm>
          <a:off x="335360" y="105273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{C19D8948-8610-4FC8-9E56-C9FA731604A6}</a:tableStyleId>
              </a:tblPr>
              <a:tblGrid>
                <a:gridCol w="1584175"/>
                <a:gridCol w="3096350"/>
                <a:gridCol w="1909875"/>
              </a:tblGrid>
              <a:tr h="366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Группа</a:t>
                      </a:r>
                      <a:endParaRPr sz="1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Муниципалитеты</a:t>
                      </a:r>
                      <a:endParaRPr sz="1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Характеристика</a:t>
                      </a:r>
                      <a:endParaRPr sz="1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</a:tr>
              <a:tr h="800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Полностью готовы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(&gt;80%)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Березовский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(100%)*,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Нягань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(100%),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Покачи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(86%),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Нефтеюганский район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(79%)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Образцы для подражания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00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Хорошо обеспечены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(60-80%)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Мегион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(73%),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Белоярский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(62%),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Когалым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(61%)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Близки к цели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Активно закупают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(40-60%)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Нижневартовск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(58%),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Нефтеюганск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(56%),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Сургутский район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(53%),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Сургут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(50%),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Нижневартовский район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(47%),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Радужный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(44%),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Ханты-Мансийск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(41%),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Октябрьский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(40%),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Ханты-Мансийский район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(40%)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Завершат к марту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64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Критическое отставание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(&lt;40%)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Югорск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(38%),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Пыть-Ях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(33%), </a:t>
                      </a: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Кондинский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(31%),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Лангепас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(27%),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Советский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(5%),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Урай</a:t>
                      </a: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 (0%)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Нужна экстренная помощь</a:t>
                      </a:r>
                      <a:endParaRPr sz="13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97" name="Google Shape;497;p15"/>
          <p:cNvSpPr/>
          <p:nvPr/>
        </p:nvSpPr>
        <p:spPr>
          <a:xfrm>
            <a:off x="7126551" y="2204864"/>
            <a:ext cx="4730089" cy="31085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Типовые причины проблем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3429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вернули субвенцию из-за «недопонимания»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организационные проблемы, «не знают что закупать»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реактивов нет, минимальное оборудование - за счет школы, подарков спонсоров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оборудование выбрано неверно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нет расходных материалов</a:t>
            </a:r>
            <a:endParaRPr/>
          </a:p>
        </p:txBody>
      </p:sp>
      <p:sp>
        <p:nvSpPr>
          <p:cNvPr id="498" name="Google Shape;498;p15"/>
          <p:cNvSpPr/>
          <p:nvPr/>
        </p:nvSpPr>
        <p:spPr>
          <a:xfrm>
            <a:off x="7126551" y="1052736"/>
            <a:ext cx="4922857" cy="6072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rgbClr val="00B050"/>
                </a:solidFill>
                <a:latin typeface="Open Sans"/>
                <a:ea typeface="Open Sans"/>
                <a:cs typeface="Open Sans"/>
                <a:sym typeface="Open Sans"/>
              </a:rPr>
              <a:t>50% кружков полностью обеспечены оборудованием</a:t>
            </a:r>
            <a:endParaRPr sz="160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6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4" name="Google Shape;50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16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16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 fontScale="925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Отсутствие преемственности между уровнями программ одной направленности</a:t>
            </a:r>
            <a:endParaRPr/>
          </a:p>
        </p:txBody>
      </p:sp>
      <p:grpSp>
        <p:nvGrpSpPr>
          <p:cNvPr id="507" name="Google Shape;507;p16"/>
          <p:cNvGrpSpPr/>
          <p:nvPr/>
        </p:nvGrpSpPr>
        <p:grpSpPr>
          <a:xfrm>
            <a:off x="7248128" y="940412"/>
            <a:ext cx="4680520" cy="5743158"/>
            <a:chOff x="0" y="0"/>
            <a:chExt cx="4680520" cy="5743158"/>
          </a:xfrm>
        </p:grpSpPr>
        <p:sp>
          <p:nvSpPr>
            <p:cNvPr id="508" name="Google Shape;508;p16"/>
            <p:cNvSpPr/>
            <p:nvPr/>
          </p:nvSpPr>
          <p:spPr>
            <a:xfrm>
              <a:off x="0" y="0"/>
              <a:ext cx="4680520" cy="179473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9050">
              <a:solidFill>
                <a:srgbClr val="1143C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16"/>
            <p:cNvSpPr txBox="1"/>
            <p:nvPr/>
          </p:nvSpPr>
          <p:spPr>
            <a:xfrm>
              <a:off x="1115577" y="0"/>
              <a:ext cx="3564942" cy="1794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Факты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Noto Sans Symbol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Только 23 педагога (3,5%) ведут оба уровня</a:t>
              </a:r>
              <a:endPara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14 МО вообще без преемственных педагогов</a:t>
              </a:r>
              <a:endParaRPr/>
            </a:p>
          </p:txBody>
        </p:sp>
        <p:sp>
          <p:nvSpPr>
            <p:cNvPr id="510" name="Google Shape;510;p16"/>
            <p:cNvSpPr/>
            <p:nvPr/>
          </p:nvSpPr>
          <p:spPr>
            <a:xfrm>
              <a:off x="167847" y="418195"/>
              <a:ext cx="959356" cy="958346"/>
            </a:xfrm>
            <a:prstGeom prst="roundRect">
              <a:avLst>
                <a:gd fmla="val 10000" name="adj"/>
              </a:avLst>
            </a:prstGeom>
            <a:blipFill rotWithShape="1">
              <a:blip r:embed="rId5">
                <a:alphaModFix/>
              </a:blip>
              <a:stretch>
                <a:fillRect b="0" l="-13997" r="-13999" t="0"/>
              </a:stretch>
            </a:blipFill>
            <a:ln cap="flat" cmpd="sng" w="19050">
              <a:solidFill>
                <a:srgbClr val="1143C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16"/>
            <p:cNvSpPr/>
            <p:nvPr/>
          </p:nvSpPr>
          <p:spPr>
            <a:xfrm>
              <a:off x="0" y="1974210"/>
              <a:ext cx="4680520" cy="179473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9050">
              <a:solidFill>
                <a:srgbClr val="1143C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16"/>
            <p:cNvSpPr txBox="1"/>
            <p:nvPr/>
          </p:nvSpPr>
          <p:spPr>
            <a:xfrm>
              <a:off x="1115577" y="1974210"/>
              <a:ext cx="3564942" cy="1794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Лучшие практики</a:t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Noto Sans Symbol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Белоярский район: 7 педагогов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Noto Sans Symbol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Когалым: 4 педагога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Noto Sans Symbol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Нефтеюганск: 3 педагога</a:t>
              </a:r>
              <a:endParaRPr/>
            </a:p>
          </p:txBody>
        </p:sp>
        <p:sp>
          <p:nvSpPr>
            <p:cNvPr id="513" name="Google Shape;513;p16"/>
            <p:cNvSpPr/>
            <p:nvPr/>
          </p:nvSpPr>
          <p:spPr>
            <a:xfrm>
              <a:off x="179473" y="2408286"/>
              <a:ext cx="936104" cy="926586"/>
            </a:xfrm>
            <a:prstGeom prst="roundRect">
              <a:avLst>
                <a:gd fmla="val 10000" name="adj"/>
              </a:avLst>
            </a:prstGeom>
            <a:blipFill rotWithShape="1">
              <a:blip r:embed="rId6">
                <a:alphaModFix/>
              </a:blip>
              <a:stretch>
                <a:fillRect b="0" l="-8999" r="-8998" t="0"/>
              </a:stretch>
            </a:blipFill>
            <a:ln cap="flat" cmpd="sng" w="19050">
              <a:solidFill>
                <a:srgbClr val="1143C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16"/>
            <p:cNvSpPr/>
            <p:nvPr/>
          </p:nvSpPr>
          <p:spPr>
            <a:xfrm>
              <a:off x="0" y="3948421"/>
              <a:ext cx="4680520" cy="179473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9050">
              <a:solidFill>
                <a:srgbClr val="1143C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16"/>
            <p:cNvSpPr txBox="1"/>
            <p:nvPr/>
          </p:nvSpPr>
          <p:spPr>
            <a:xfrm>
              <a:off x="1115577" y="3948421"/>
              <a:ext cx="3564942" cy="1794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Нет преемственности</a:t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Noto Sans Symbol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Нягань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Югорск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Пыть-Ях</a:t>
              </a:r>
              <a:endPara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●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Березовский район</a:t>
              </a:r>
              <a:endParaRPr/>
            </a:p>
          </p:txBody>
        </p:sp>
        <p:sp>
          <p:nvSpPr>
            <p:cNvPr id="516" name="Google Shape;516;p16"/>
            <p:cNvSpPr/>
            <p:nvPr/>
          </p:nvSpPr>
          <p:spPr>
            <a:xfrm>
              <a:off x="179473" y="4442627"/>
              <a:ext cx="936104" cy="806325"/>
            </a:xfrm>
            <a:prstGeom prst="roundRect">
              <a:avLst>
                <a:gd fmla="val 10000" name="adj"/>
              </a:avLst>
            </a:prstGeom>
            <a:blipFill rotWithShape="1">
              <a:blip r:embed="rId7">
                <a:alphaModFix/>
              </a:blip>
              <a:stretch>
                <a:fillRect b="-7999" l="0" r="0" t="-7998"/>
              </a:stretch>
            </a:blipFill>
            <a:ln cap="flat" cmpd="sng" w="19050">
              <a:solidFill>
                <a:srgbClr val="083C9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aphicFrame>
        <p:nvGraphicFramePr>
          <p:cNvPr id="517" name="Google Shape;517;p16"/>
          <p:cNvGraphicFramePr/>
          <p:nvPr/>
        </p:nvGraphicFramePr>
        <p:xfrm>
          <a:off x="263352" y="134629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{4A56486E-C503-4FF8-9206-BF994CCA7A52}</a:tableStyleId>
              </a:tblPr>
              <a:tblGrid>
                <a:gridCol w="1819550"/>
                <a:gridCol w="1018950"/>
                <a:gridCol w="2692950"/>
                <a:gridCol w="1237300"/>
              </a:tblGrid>
              <a:tr h="4373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1 уровень, 5-7 классы</a:t>
                      </a:r>
                      <a:endParaRPr/>
                    </a:p>
                  </a:txBody>
                  <a:tcPr marT="45725" marB="45725" marR="91450" marL="91450" anchor="ctr"/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2 уровень, 8-11 классы</a:t>
                      </a:r>
                      <a:endParaRPr/>
                    </a:p>
                  </a:txBody>
                  <a:tcPr marT="45725" marB="45725" marR="91450" marL="91450" anchor="ctr"/>
                </a:tc>
                <a:tc hMerge="1"/>
              </a:tr>
              <a:tr h="5455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Сфера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Кол-во кружков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Профиль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Кол-во кружков</a:t>
                      </a:r>
                      <a:endParaRPr/>
                    </a:p>
                  </a:txBody>
                  <a:tcPr marT="45725" marB="45725" marR="91450" marL="91450" anchor="ctr"/>
                </a:tc>
              </a:tr>
              <a:tr h="545575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Технологии и среда обитания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rgbClr val="FFFF00"/>
                          </a:solidFill>
                        </a:rPr>
                        <a:t>92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Инженерные биологические системы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lt1"/>
                          </a:solidFill>
                        </a:rPr>
                        <a:t>103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</a:tr>
              <a:tr h="32092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Геномное редактирование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lt1"/>
                          </a:solidFill>
                        </a:rPr>
                        <a:t>34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</a:tr>
              <a:tr h="545575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Технологии и киберфизические системы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rgbClr val="FFFF00"/>
                          </a:solidFill>
                        </a:rPr>
                        <a:t>41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Технологии беспроводной связи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lt1"/>
                          </a:solidFill>
                        </a:rPr>
                        <a:t>81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</a:tr>
              <a:tr h="54557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Интеллектуальные энергетические системы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lt1"/>
                          </a:solidFill>
                        </a:rPr>
                        <a:t>20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D9739"/>
                    </a:solidFill>
                  </a:tcPr>
                </a:tc>
              </a:tr>
              <a:tr h="545575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Технологии и искусственный интеллект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lt1"/>
                          </a:solidFill>
                        </a:rPr>
                        <a:t>42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Искусственный интеллект и машинное обучение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rgbClr val="FFFF00"/>
                          </a:solidFill>
                        </a:rPr>
                        <a:t>24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</a:tr>
              <a:tr h="53222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 Большие данные и  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 машинное обучение</a:t>
                      </a:r>
                      <a:endParaRPr/>
                    </a:p>
                  </a:txBody>
                  <a:tcPr marT="9525" marB="0" marR="9525" marL="952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rgbClr val="FFFF00"/>
                          </a:solidFill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</a:tr>
              <a:tr h="770225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Технологии и роботы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lt1"/>
                          </a:solidFill>
                        </a:rPr>
                        <a:t>57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Интеллектуальные робототехнические системы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rgbClr val="FFFF00"/>
                          </a:solidFill>
                        </a:rPr>
                        <a:t>12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</a:tr>
              <a:tr h="390450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Летающая робототехника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rgbClr val="FFFF00"/>
                          </a:solidFill>
                        </a:rPr>
                        <a:t>5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518" name="Google Shape;518;p16"/>
          <p:cNvSpPr txBox="1"/>
          <p:nvPr/>
        </p:nvSpPr>
        <p:spPr>
          <a:xfrm>
            <a:off x="263352" y="1038522"/>
            <a:ext cx="662473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Open Sans"/>
              <a:buNone/>
            </a:pPr>
            <a:r>
              <a:rPr b="1" i="0" lang="ru-RU" sz="1600" u="none" cap="none" strike="noStrike">
                <a:solidFill>
                  <a:srgbClr val="C00000"/>
                </a:solidFill>
                <a:latin typeface="Open Sans"/>
                <a:ea typeface="Open Sans"/>
                <a:cs typeface="Open Sans"/>
                <a:sym typeface="Open Sans"/>
              </a:rPr>
              <a:t>Конверсия образовательной воронки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7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4" name="Google Shape;52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17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p17"/>
          <p:cNvSpPr txBox="1"/>
          <p:nvPr/>
        </p:nvSpPr>
        <p:spPr>
          <a:xfrm>
            <a:off x="-15078" y="0"/>
            <a:ext cx="10503566" cy="8045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Проблемы с разработкой программ (по материалам экспертизы)</a:t>
            </a:r>
            <a:endParaRPr b="1" sz="22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527" name="Google Shape;527;p17"/>
          <p:cNvGraphicFramePr/>
          <p:nvPr/>
        </p:nvGraphicFramePr>
        <p:xfrm>
          <a:off x="7365453" y="1992965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{C19D8948-8610-4FC8-9E56-C9FA731604A6}</a:tableStyleId>
              </a:tblPr>
              <a:tblGrid>
                <a:gridCol w="2767825"/>
                <a:gridCol w="1589600"/>
              </a:tblGrid>
              <a:tr h="5183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Типичные ошибки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% программ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</a:tr>
              <a:tr h="1101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Программа не соответствует заявленному профилю НТО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67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53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Отсутствует практическая/проектная часть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48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1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 учтены возрастные особенности (Junior/Senior)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45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49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Устаревшее или неподходящее оборудование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38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28" name="Google Shape;528;p17"/>
          <p:cNvSpPr/>
          <p:nvPr/>
        </p:nvSpPr>
        <p:spPr>
          <a:xfrm>
            <a:off x="0" y="4611231"/>
            <a:ext cx="7641042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Основная проблема – копирование 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старых программ кружков без учета специфики профилей НТО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Решение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Использовать региональные сетевые программы (6 готовых)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Методические рекомендации на сайте РМЦ</a:t>
            </a:r>
            <a:endParaRPr/>
          </a:p>
        </p:txBody>
      </p:sp>
      <p:sp>
        <p:nvSpPr>
          <p:cNvPr id="529" name="Google Shape;529;p17"/>
          <p:cNvSpPr txBox="1"/>
          <p:nvPr/>
        </p:nvSpPr>
        <p:spPr>
          <a:xfrm>
            <a:off x="6600056" y="961610"/>
            <a:ext cx="530391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На 09.12.2025: </a:t>
            </a:r>
            <a:r>
              <a:rPr b="1" lang="ru-RU" sz="1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500 программ проверено экспертами /</a:t>
            </a:r>
            <a:r>
              <a:rPr b="1" lang="ru-RU" sz="1600">
                <a:solidFill>
                  <a:srgbClr val="0D9739"/>
                </a:solidFill>
                <a:latin typeface="Open Sans"/>
                <a:ea typeface="Open Sans"/>
                <a:cs typeface="Open Sans"/>
                <a:sym typeface="Open Sans"/>
              </a:rPr>
              <a:t> 135 программ одобрено</a:t>
            </a:r>
            <a:endParaRPr/>
          </a:p>
        </p:txBody>
      </p:sp>
      <p:pic>
        <p:nvPicPr>
          <p:cNvPr id="530" name="Google Shape;530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2204" y="838285"/>
            <a:ext cx="5915025" cy="389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8"/>
          <p:cNvSpPr/>
          <p:nvPr/>
        </p:nvSpPr>
        <p:spPr>
          <a:xfrm>
            <a:off x="6891574" y="4653136"/>
            <a:ext cx="4028962" cy="864096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19050">
            <a:solidFill>
              <a:srgbClr val="0F465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36" name="Google Shape;536;p18"/>
          <p:cNvSpPr txBox="1"/>
          <p:nvPr>
            <p:ph type="title"/>
          </p:nvPr>
        </p:nvSpPr>
        <p:spPr>
          <a:xfrm>
            <a:off x="1524000" y="16378"/>
            <a:ext cx="7596336" cy="75361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Open Sans"/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Структура программы ИБС</a:t>
            </a:r>
            <a:endParaRPr/>
          </a:p>
        </p:txBody>
      </p:sp>
      <p:grpSp>
        <p:nvGrpSpPr>
          <p:cNvPr id="537" name="Google Shape;537;p18"/>
          <p:cNvGrpSpPr/>
          <p:nvPr/>
        </p:nvGrpSpPr>
        <p:grpSpPr>
          <a:xfrm>
            <a:off x="6775165" y="1696533"/>
            <a:ext cx="2830162" cy="4166395"/>
            <a:chOff x="4064374" y="965335"/>
            <a:chExt cx="3472106" cy="4829528"/>
          </a:xfrm>
        </p:grpSpPr>
        <p:grpSp>
          <p:nvGrpSpPr>
            <p:cNvPr id="538" name="Google Shape;538;p18"/>
            <p:cNvGrpSpPr/>
            <p:nvPr/>
          </p:nvGrpSpPr>
          <p:grpSpPr>
            <a:xfrm>
              <a:off x="4064374" y="965335"/>
              <a:ext cx="3472106" cy="4476032"/>
              <a:chOff x="865596" y="630"/>
              <a:chExt cx="3472106" cy="4476032"/>
            </a:xfrm>
          </p:grpSpPr>
          <p:sp>
            <p:nvSpPr>
              <p:cNvPr id="539" name="Google Shape;539;p18"/>
              <p:cNvSpPr/>
              <p:nvPr/>
            </p:nvSpPr>
            <p:spPr>
              <a:xfrm>
                <a:off x="865596" y="630"/>
                <a:ext cx="1234767" cy="617383"/>
              </a:xfrm>
              <a:prstGeom prst="roundRect">
                <a:avLst>
                  <a:gd fmla="val 10000" name="adj"/>
                </a:avLst>
              </a:prstGeom>
              <a:solidFill>
                <a:srgbClr val="1143C0"/>
              </a:solidFill>
              <a:ln cap="flat" cmpd="sng" w="1905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" name="Google Shape;540;p18"/>
              <p:cNvSpPr txBox="1"/>
              <p:nvPr/>
            </p:nvSpPr>
            <p:spPr>
              <a:xfrm>
                <a:off x="883679" y="18713"/>
                <a:ext cx="1198601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2850" lIns="34275" spcFirstLastPara="1" rIns="34275" wrap="square" tIns="2285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>
                    <a:solidFill>
                      <a:schemeClr val="lt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1-й год</a:t>
                </a:r>
                <a:endParaRPr/>
              </a:p>
            </p:txBody>
          </p:sp>
          <p:sp>
            <p:nvSpPr>
              <p:cNvPr id="541" name="Google Shape;541;p18"/>
              <p:cNvSpPr/>
              <p:nvPr/>
            </p:nvSpPr>
            <p:spPr>
              <a:xfrm>
                <a:off x="989073" y="618014"/>
                <a:ext cx="123476" cy="463037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42" name="Google Shape;542;p18"/>
              <p:cNvSpPr/>
              <p:nvPr/>
            </p:nvSpPr>
            <p:spPr>
              <a:xfrm>
                <a:off x="1112550" y="772360"/>
                <a:ext cx="1342202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18"/>
              <p:cNvSpPr txBox="1"/>
              <p:nvPr/>
            </p:nvSpPr>
            <p:spPr>
              <a:xfrm>
                <a:off x="1130633" y="790443"/>
                <a:ext cx="1306036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3950" lIns="20950" spcFirstLastPara="1" rIns="20950" wrap="square" tIns="139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Клетка </a:t>
                </a:r>
                <a:endParaRPr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(14ч)</a:t>
                </a:r>
                <a:endParaRPr/>
              </a:p>
            </p:txBody>
          </p:sp>
          <p:sp>
            <p:nvSpPr>
              <p:cNvPr id="544" name="Google Shape;544;p18"/>
              <p:cNvSpPr/>
              <p:nvPr/>
            </p:nvSpPr>
            <p:spPr>
              <a:xfrm>
                <a:off x="989073" y="618014"/>
                <a:ext cx="123476" cy="1234767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45" name="Google Shape;545;p18"/>
              <p:cNvSpPr/>
              <p:nvPr/>
            </p:nvSpPr>
            <p:spPr>
              <a:xfrm>
                <a:off x="1112550" y="1544090"/>
                <a:ext cx="1443245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" name="Google Shape;546;p18"/>
              <p:cNvSpPr txBox="1"/>
              <p:nvPr/>
            </p:nvSpPr>
            <p:spPr>
              <a:xfrm>
                <a:off x="1130633" y="1562173"/>
                <a:ext cx="1407079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3950" lIns="20950" spcFirstLastPara="1" rIns="20950" wrap="square" tIns="139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Химия Основы </a:t>
                </a:r>
                <a:endParaRPr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(20 ч)</a:t>
                </a:r>
                <a:endParaRPr/>
              </a:p>
            </p:txBody>
          </p:sp>
          <p:sp>
            <p:nvSpPr>
              <p:cNvPr id="547" name="Google Shape;547;p18"/>
              <p:cNvSpPr/>
              <p:nvPr/>
            </p:nvSpPr>
            <p:spPr>
              <a:xfrm>
                <a:off x="989073" y="618014"/>
                <a:ext cx="123476" cy="2006497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48" name="Google Shape;548;p18"/>
              <p:cNvSpPr/>
              <p:nvPr/>
            </p:nvSpPr>
            <p:spPr>
              <a:xfrm>
                <a:off x="1112550" y="2315819"/>
                <a:ext cx="1443245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" name="Google Shape;549;p18"/>
              <p:cNvSpPr txBox="1"/>
              <p:nvPr/>
            </p:nvSpPr>
            <p:spPr>
              <a:xfrm>
                <a:off x="1130633" y="2333902"/>
                <a:ext cx="1407079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2700" lIns="19050" spcFirstLastPara="1" rIns="19050" wrap="square" tIns="127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Гидропоника</a:t>
                </a:r>
                <a:endParaRPr/>
              </a:p>
              <a:p>
                <a:pPr indent="0" lvl="0" marL="0" marR="0" rtl="0" algn="ctr">
                  <a:lnSpc>
                    <a:spcPct val="90000"/>
                  </a:lnSpc>
                  <a:spcBef>
                    <a:spcPts val="35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(28 ч)</a:t>
                </a:r>
                <a:endParaRPr/>
              </a:p>
            </p:txBody>
          </p:sp>
          <p:sp>
            <p:nvSpPr>
              <p:cNvPr id="550" name="Google Shape;550;p18"/>
              <p:cNvSpPr/>
              <p:nvPr/>
            </p:nvSpPr>
            <p:spPr>
              <a:xfrm>
                <a:off x="989073" y="618014"/>
                <a:ext cx="123476" cy="2778226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51" name="Google Shape;551;p18"/>
              <p:cNvSpPr/>
              <p:nvPr/>
            </p:nvSpPr>
            <p:spPr>
              <a:xfrm>
                <a:off x="1112550" y="3087549"/>
                <a:ext cx="1443245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" name="Google Shape;552;p18"/>
              <p:cNvSpPr txBox="1"/>
              <p:nvPr/>
            </p:nvSpPr>
            <p:spPr>
              <a:xfrm>
                <a:off x="1130633" y="3105632"/>
                <a:ext cx="1407079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2700" lIns="19050" spcFirstLastPara="1" rIns="19050" wrap="square" tIns="12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Arduino базовый </a:t>
                </a:r>
                <a:endParaRPr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(18 ч)</a:t>
                </a:r>
                <a:endParaRPr/>
              </a:p>
            </p:txBody>
          </p:sp>
          <p:sp>
            <p:nvSpPr>
              <p:cNvPr id="553" name="Google Shape;553;p18"/>
              <p:cNvSpPr/>
              <p:nvPr/>
            </p:nvSpPr>
            <p:spPr>
              <a:xfrm>
                <a:off x="989073" y="618014"/>
                <a:ext cx="123476" cy="3549956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54" name="Google Shape;554;p18"/>
              <p:cNvSpPr/>
              <p:nvPr/>
            </p:nvSpPr>
            <p:spPr>
              <a:xfrm>
                <a:off x="1112550" y="3859279"/>
                <a:ext cx="1443245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" name="Google Shape;555;p18"/>
              <p:cNvSpPr txBox="1"/>
              <p:nvPr/>
            </p:nvSpPr>
            <p:spPr>
              <a:xfrm>
                <a:off x="1130633" y="3877362"/>
                <a:ext cx="1407079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2700" lIns="19050" spcFirstLastPara="1" rIns="19050" wrap="square" tIns="12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НТО практикум </a:t>
                </a:r>
                <a:endParaRPr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(4 ч)</a:t>
                </a:r>
                <a:endParaRPr/>
              </a:p>
            </p:txBody>
          </p:sp>
          <p:sp>
            <p:nvSpPr>
              <p:cNvPr id="556" name="Google Shape;556;p18"/>
              <p:cNvSpPr/>
              <p:nvPr/>
            </p:nvSpPr>
            <p:spPr>
              <a:xfrm>
                <a:off x="2617534" y="630"/>
                <a:ext cx="1234767" cy="617383"/>
              </a:xfrm>
              <a:prstGeom prst="roundRect">
                <a:avLst>
                  <a:gd fmla="val 10000" name="adj"/>
                </a:avLst>
              </a:prstGeom>
              <a:solidFill>
                <a:srgbClr val="1143C0"/>
              </a:solidFill>
              <a:ln cap="flat" cmpd="sng" w="1905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" name="Google Shape;557;p18"/>
              <p:cNvSpPr txBox="1"/>
              <p:nvPr/>
            </p:nvSpPr>
            <p:spPr>
              <a:xfrm>
                <a:off x="2635617" y="18713"/>
                <a:ext cx="1198601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2850" lIns="34275" spcFirstLastPara="1" rIns="34275" wrap="square" tIns="2285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>
                    <a:solidFill>
                      <a:schemeClr val="lt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2-й год</a:t>
                </a:r>
                <a:endParaRPr/>
              </a:p>
            </p:txBody>
          </p:sp>
          <p:sp>
            <p:nvSpPr>
              <p:cNvPr id="558" name="Google Shape;558;p18"/>
              <p:cNvSpPr/>
              <p:nvPr/>
            </p:nvSpPr>
            <p:spPr>
              <a:xfrm>
                <a:off x="2741010" y="618014"/>
                <a:ext cx="123476" cy="463037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59" name="Google Shape;559;p18"/>
              <p:cNvSpPr/>
              <p:nvPr/>
            </p:nvSpPr>
            <p:spPr>
              <a:xfrm>
                <a:off x="2864487" y="772360"/>
                <a:ext cx="1473215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" name="Google Shape;560;p18"/>
              <p:cNvSpPr txBox="1"/>
              <p:nvPr/>
            </p:nvSpPr>
            <p:spPr>
              <a:xfrm>
                <a:off x="2882570" y="790443"/>
                <a:ext cx="1437049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3950" lIns="20950" spcFirstLastPara="1" rIns="20950" wrap="square" tIns="1395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Молекулярная биология (20 ч)</a:t>
                </a:r>
                <a:endParaRPr/>
              </a:p>
            </p:txBody>
          </p:sp>
          <p:sp>
            <p:nvSpPr>
              <p:cNvPr id="561" name="Google Shape;561;p18"/>
              <p:cNvSpPr/>
              <p:nvPr/>
            </p:nvSpPr>
            <p:spPr>
              <a:xfrm>
                <a:off x="2741010" y="618014"/>
                <a:ext cx="123476" cy="1234767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62" name="Google Shape;562;p18"/>
              <p:cNvSpPr/>
              <p:nvPr/>
            </p:nvSpPr>
            <p:spPr>
              <a:xfrm>
                <a:off x="2864487" y="1544090"/>
                <a:ext cx="1445734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" name="Google Shape;563;p18"/>
              <p:cNvSpPr txBox="1"/>
              <p:nvPr/>
            </p:nvSpPr>
            <p:spPr>
              <a:xfrm>
                <a:off x="2882570" y="1562173"/>
                <a:ext cx="1409568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3950" lIns="20950" spcFirstLastPara="1" rIns="20950" wrap="square" tIns="1395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Химия для ИБС </a:t>
                </a:r>
                <a:endParaRPr/>
              </a:p>
              <a:p>
                <a:pPr indent="0" lvl="0" marL="0" marR="0" rtl="0" algn="ctr">
                  <a:lnSpc>
                    <a:spcPct val="90000"/>
                  </a:lnSpc>
                  <a:spcBef>
                    <a:spcPts val="385"/>
                  </a:spcBef>
                  <a:spcAft>
                    <a:spcPts val="0"/>
                  </a:spcAft>
                  <a:buNone/>
                </a:pPr>
                <a:r>
                  <a:rPr lang="ru-RU" sz="11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(16 ч)</a:t>
                </a:r>
                <a:endParaRPr/>
              </a:p>
            </p:txBody>
          </p:sp>
          <p:sp>
            <p:nvSpPr>
              <p:cNvPr id="564" name="Google Shape;564;p18"/>
              <p:cNvSpPr/>
              <p:nvPr/>
            </p:nvSpPr>
            <p:spPr>
              <a:xfrm>
                <a:off x="2741010" y="618014"/>
                <a:ext cx="123476" cy="2006497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65" name="Google Shape;565;p18"/>
              <p:cNvSpPr/>
              <p:nvPr/>
            </p:nvSpPr>
            <p:spPr>
              <a:xfrm>
                <a:off x="2864487" y="2315819"/>
                <a:ext cx="1445734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6" name="Google Shape;566;p18"/>
              <p:cNvSpPr txBox="1"/>
              <p:nvPr/>
            </p:nvSpPr>
            <p:spPr>
              <a:xfrm>
                <a:off x="2882570" y="2333902"/>
                <a:ext cx="1409568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2700" lIns="19050" spcFirstLastPara="1" rIns="19050" wrap="square" tIns="127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Проектирование ситиферм (14 ч)</a:t>
                </a:r>
                <a:endParaRPr/>
              </a:p>
            </p:txBody>
          </p:sp>
          <p:sp>
            <p:nvSpPr>
              <p:cNvPr id="567" name="Google Shape;567;p18"/>
              <p:cNvSpPr/>
              <p:nvPr/>
            </p:nvSpPr>
            <p:spPr>
              <a:xfrm>
                <a:off x="2741010" y="618014"/>
                <a:ext cx="123476" cy="2778226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68" name="Google Shape;568;p18"/>
              <p:cNvSpPr/>
              <p:nvPr/>
            </p:nvSpPr>
            <p:spPr>
              <a:xfrm>
                <a:off x="2864487" y="3087549"/>
                <a:ext cx="1445734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9" name="Google Shape;569;p18"/>
              <p:cNvSpPr txBox="1"/>
              <p:nvPr/>
            </p:nvSpPr>
            <p:spPr>
              <a:xfrm>
                <a:off x="2882570" y="3105632"/>
                <a:ext cx="1409568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2700" lIns="19050" spcFirstLastPara="1" rIns="19050" wrap="square" tIns="12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Arduino продвинутый</a:t>
                </a:r>
                <a:endParaRPr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(16 ч)</a:t>
                </a:r>
                <a:endParaRPr/>
              </a:p>
            </p:txBody>
          </p:sp>
          <p:sp>
            <p:nvSpPr>
              <p:cNvPr id="570" name="Google Shape;570;p18"/>
              <p:cNvSpPr/>
              <p:nvPr/>
            </p:nvSpPr>
            <p:spPr>
              <a:xfrm>
                <a:off x="2741010" y="618014"/>
                <a:ext cx="123476" cy="3549956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120000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0D4C6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71" name="Google Shape;571;p18"/>
              <p:cNvSpPr/>
              <p:nvPr/>
            </p:nvSpPr>
            <p:spPr>
              <a:xfrm>
                <a:off x="2864487" y="3859279"/>
                <a:ext cx="1445734" cy="617383"/>
              </a:xfrm>
              <a:prstGeom prst="roundRect">
                <a:avLst>
                  <a:gd fmla="val 10000" name="adj"/>
                </a:avLst>
              </a:prstGeom>
              <a:solidFill>
                <a:schemeClr val="lt1">
                  <a:alpha val="89803"/>
                </a:schemeClr>
              </a:solidFill>
              <a:ln cap="flat" cmpd="sng" w="19050">
                <a:solidFill>
                  <a:srgbClr val="12608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2" name="Google Shape;572;p18"/>
              <p:cNvSpPr txBox="1"/>
              <p:nvPr/>
            </p:nvSpPr>
            <p:spPr>
              <a:xfrm>
                <a:off x="2882570" y="3877362"/>
                <a:ext cx="1409568" cy="581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2700" lIns="19050" spcFirstLastPara="1" rIns="19050" wrap="square" tIns="12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НТО практикум расширенный</a:t>
                </a:r>
                <a:endParaRPr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0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(16 ч)</a:t>
                </a:r>
                <a:endParaRPr/>
              </a:p>
            </p:txBody>
          </p:sp>
        </p:grpSp>
        <p:cxnSp>
          <p:nvCxnSpPr>
            <p:cNvPr id="573" name="Google Shape;573;p18"/>
            <p:cNvCxnSpPr/>
            <p:nvPr/>
          </p:nvCxnSpPr>
          <p:spPr>
            <a:xfrm>
              <a:off x="6218360" y="2217676"/>
              <a:ext cx="363415" cy="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4" name="Google Shape;574;p18"/>
            <p:cNvCxnSpPr/>
            <p:nvPr/>
          </p:nvCxnSpPr>
          <p:spPr>
            <a:xfrm>
              <a:off x="6329485" y="3109547"/>
              <a:ext cx="363415" cy="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5" name="Google Shape;575;p18"/>
            <p:cNvCxnSpPr/>
            <p:nvPr/>
          </p:nvCxnSpPr>
          <p:spPr>
            <a:xfrm>
              <a:off x="6331866" y="4006239"/>
              <a:ext cx="363415" cy="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6" name="Google Shape;576;p18"/>
            <p:cNvCxnSpPr/>
            <p:nvPr/>
          </p:nvCxnSpPr>
          <p:spPr>
            <a:xfrm>
              <a:off x="6329485" y="4901345"/>
              <a:ext cx="363415" cy="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7" name="Google Shape;577;p18"/>
            <p:cNvCxnSpPr/>
            <p:nvPr/>
          </p:nvCxnSpPr>
          <p:spPr>
            <a:xfrm>
              <a:off x="6329485" y="5794863"/>
              <a:ext cx="363415" cy="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8" name="Google Shape;578;p18"/>
            <p:cNvCxnSpPr/>
            <p:nvPr/>
          </p:nvCxnSpPr>
          <p:spPr>
            <a:xfrm>
              <a:off x="6218360" y="2217676"/>
              <a:ext cx="474540" cy="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79" name="Google Shape;579;p18"/>
            <p:cNvCxnSpPr/>
            <p:nvPr/>
          </p:nvCxnSpPr>
          <p:spPr>
            <a:xfrm>
              <a:off x="6329485" y="3109547"/>
              <a:ext cx="363415" cy="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80" name="Google Shape;580;p18"/>
            <p:cNvCxnSpPr/>
            <p:nvPr/>
          </p:nvCxnSpPr>
          <p:spPr>
            <a:xfrm>
              <a:off x="6329485" y="4006239"/>
              <a:ext cx="363415" cy="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81" name="Google Shape;581;p18"/>
            <p:cNvCxnSpPr/>
            <p:nvPr/>
          </p:nvCxnSpPr>
          <p:spPr>
            <a:xfrm>
              <a:off x="6329485" y="4901345"/>
              <a:ext cx="363415" cy="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82" name="Google Shape;582;p18"/>
            <p:cNvCxnSpPr/>
            <p:nvPr/>
          </p:nvCxnSpPr>
          <p:spPr>
            <a:xfrm>
              <a:off x="6329485" y="5794863"/>
              <a:ext cx="363415" cy="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pic>
        <p:nvPicPr>
          <p:cNvPr id="583" name="Google Shape;58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1" y="1695990"/>
            <a:ext cx="5367573" cy="4477294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18"/>
          <p:cNvSpPr txBox="1"/>
          <p:nvPr/>
        </p:nvSpPr>
        <p:spPr>
          <a:xfrm>
            <a:off x="7152661" y="1155074"/>
            <a:ext cx="3419872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3C0"/>
              </a:buClr>
              <a:buSzPts val="1800"/>
              <a:buFont typeface="Open Sans"/>
              <a:buNone/>
            </a:pPr>
            <a:r>
              <a:rPr b="1" i="0" lang="ru-RU" sz="1800" u="none" cap="none" strike="noStrike">
                <a:solidFill>
                  <a:srgbClr val="1143C0"/>
                </a:solidFill>
                <a:latin typeface="Open Sans"/>
                <a:ea typeface="Open Sans"/>
                <a:cs typeface="Open Sans"/>
                <a:sym typeface="Open Sans"/>
              </a:rPr>
              <a:t>Развитие компетенций по годам</a:t>
            </a:r>
            <a:endParaRPr/>
          </a:p>
        </p:txBody>
      </p:sp>
      <p:sp>
        <p:nvSpPr>
          <p:cNvPr id="585" name="Google Shape;585;p18"/>
          <p:cNvSpPr txBox="1"/>
          <p:nvPr/>
        </p:nvSpPr>
        <p:spPr>
          <a:xfrm>
            <a:off x="2449812" y="1145363"/>
            <a:ext cx="376545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3C0"/>
              </a:buClr>
              <a:buSzPts val="1800"/>
              <a:buFont typeface="Open Sans"/>
              <a:buNone/>
            </a:pPr>
            <a:r>
              <a:rPr b="1" i="0" lang="ru-RU" sz="1800" u="none" cap="none" strike="noStrike">
                <a:solidFill>
                  <a:srgbClr val="1143C0"/>
                </a:solidFill>
                <a:latin typeface="Open Sans"/>
                <a:ea typeface="Open Sans"/>
                <a:cs typeface="Open Sans"/>
                <a:sym typeface="Open Sans"/>
              </a:rPr>
              <a:t>Учебный план 1 года обучения</a:t>
            </a:r>
            <a:endParaRPr/>
          </a:p>
        </p:txBody>
      </p:sp>
      <p:sp>
        <p:nvSpPr>
          <p:cNvPr id="586" name="Google Shape;586;p18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18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Нет ИТ-компетенций у наставников кружка</a:t>
            </a:r>
            <a:endParaRPr/>
          </a:p>
        </p:txBody>
      </p:sp>
      <p:pic>
        <p:nvPicPr>
          <p:cNvPr id="588" name="Google Shape;58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19"/>
          <p:cNvSpPr/>
          <p:nvPr/>
        </p:nvSpPr>
        <p:spPr>
          <a:xfrm>
            <a:off x="0" y="1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4" name="Google Shape;59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19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19"/>
          <p:cNvSpPr txBox="1"/>
          <p:nvPr/>
        </p:nvSpPr>
        <p:spPr>
          <a:xfrm>
            <a:off x="228101" y="-6547"/>
            <a:ext cx="99928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Территориальные IT-хабы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1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(5 хабов для решения дефицита IT-компетенций)</a:t>
            </a:r>
            <a:endParaRPr/>
          </a:p>
        </p:txBody>
      </p:sp>
      <p:graphicFrame>
        <p:nvGraphicFramePr>
          <p:cNvPr id="597" name="Google Shape;597;p19"/>
          <p:cNvGraphicFramePr/>
          <p:nvPr/>
        </p:nvGraphicFramePr>
        <p:xfrm>
          <a:off x="228101" y="1102542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{311859F9-A436-4BDA-8BF4-325B0DC6192C}</a:tableStyleId>
              </a:tblPr>
              <a:tblGrid>
                <a:gridCol w="3008375"/>
                <a:gridCol w="3052825"/>
                <a:gridCol w="5653675"/>
              </a:tblGrid>
              <a:tr h="2758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Хаб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База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Охват МО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</a:tr>
              <a:tr h="2758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Нижневартовский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Кванториум Радужный, школьный технопарк Нижневартовск, IT-куб Лангепас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 МО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(Нижневартовск, Нижневартовский р-н, Радужный, Покачи, Лангепас, Мегион)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</a:tr>
              <a:tr h="2758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Сургутский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СурГУ+Технополис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 МО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(Сургут, Сургутский р-н, Нефтеюганский р-н)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</a:tr>
              <a:tr h="799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Нефтеюганский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Сибириус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 МО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(Нефтеюганск, Пыть-Ях, Нефтеюганский р-н)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</a:tr>
              <a:tr h="799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Ханты-Мансийский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Сибириус, IT-куб колледж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МО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(Ханты-Мансийск, Ханты-Мансийский р-н)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</a:tr>
              <a:tr h="799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Западный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solidFill>
                      <a:srgbClr val="01971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Школьный технопарк Нягань, кванториум Югорск, IT-куб Белоярский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 МО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(Советский, Югорск, Белоярский, Березовский, Кондинский, Октябрьский, Урай, Когалым)</a:t>
                      </a:r>
                      <a:endParaRPr sz="20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"/>
          <p:cNvSpPr txBox="1"/>
          <p:nvPr/>
        </p:nvSpPr>
        <p:spPr>
          <a:xfrm>
            <a:off x="1120139" y="2384613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ТЕКУЩЕЕ СОСТОЯНИЕ СЕТИ КРУЖКОВ</a:t>
            </a:r>
            <a:endParaRPr b="0" i="0" sz="4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2" name="Google Shape;34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Google Shape;60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20"/>
          <p:cNvSpPr txBox="1"/>
          <p:nvPr/>
        </p:nvSpPr>
        <p:spPr>
          <a:xfrm>
            <a:off x="1120139" y="2384613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"/>
              <a:buNone/>
            </a:pPr>
            <a:r>
              <a:rPr b="1" i="0" lang="ru-RU" sz="4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ЛУЧШИЕ ПРАКТИКИ</a:t>
            </a:r>
            <a:endParaRPr b="0" i="0" sz="4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04" name="Google Shape;60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1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1" name="Google Shape;61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21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21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Лучшие практики проектирования сети </a:t>
            </a:r>
            <a:endParaRPr b="1" sz="2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614" name="Google Shape;614;p21"/>
          <p:cNvGraphicFramePr/>
          <p:nvPr/>
        </p:nvGraphicFramePr>
        <p:xfrm>
          <a:off x="319900" y="123748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{C19D8948-8610-4FC8-9E56-C9FA731604A6}</a:tableStyleId>
              </a:tblPr>
              <a:tblGrid>
                <a:gridCol w="1743650"/>
                <a:gridCol w="1895075"/>
                <a:gridCol w="2641425"/>
              </a:tblGrid>
              <a:tr h="4154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Модель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Муниципалитет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Ключевые решения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</a:tr>
              <a:tr h="1152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Стратегическое планирование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Ханты-Мансийск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Проектные сессии 2023-2024</a:t>
                      </a:r>
                      <a:b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Модульные программы</a:t>
                      </a:r>
                      <a:b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МУК как методцентр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07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Администра-тивный ресурс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Мегион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Поддержка главы города</a:t>
                      </a:r>
                      <a:b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Визиты в школы</a:t>
                      </a:r>
                      <a:b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Поощрение педагогов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33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Централизо-ванная координация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Нягань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Опорный центр ДО</a:t>
                      </a:r>
                      <a:b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Индустриальные партнеры</a:t>
                      </a:r>
                      <a:b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• Разновозрастные группы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33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Коллаборация</a:t>
                      </a:r>
                      <a:endParaRPr/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Ханты-Мансийск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Нефтеюганский район</a:t>
                      </a:r>
                      <a:endParaRPr/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Распределенная муниципальная площадка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ru-RU" sz="14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Межмуниципальная площадка по подготовке в НТО</a:t>
                      </a:r>
                      <a:endParaRPr/>
                    </a:p>
                  </a:txBody>
                  <a:tcPr marT="57150" marB="57150" marR="123825" marL="1238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15" name="Google Shape;615;p21"/>
          <p:cNvSpPr/>
          <p:nvPr/>
        </p:nvSpPr>
        <p:spPr>
          <a:xfrm>
            <a:off x="6888088" y="1628800"/>
            <a:ext cx="5184576" cy="4431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rgbClr val="00B050"/>
                </a:solidFill>
                <a:latin typeface="Open Sans"/>
                <a:ea typeface="Open Sans"/>
                <a:cs typeface="Open Sans"/>
                <a:sym typeface="Open Sans"/>
              </a:rPr>
              <a:t>Общие факторы успеха</a:t>
            </a:r>
            <a:endParaRPr/>
          </a:p>
          <a:p>
            <a:pPr indent="0" lvl="0" marL="0" marR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Заблаговременное планирование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     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(минимум за год)</a:t>
            </a:r>
            <a:b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Вовлечение первых лиц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 муниципалитета</a:t>
            </a:r>
            <a:b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Опора на существующую инфраструктуру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     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(Точки роста, Кванториумы)</a:t>
            </a:r>
            <a:b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 </a:t>
            </a: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Гибкость в реализации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 при сохранении 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     целей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Поддержка педагогов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Типичные ошибки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3429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Стихийное развитие «снизу вверх»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Реактивное управление вместо         проактивного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Изолированная работа школ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AutoNum type="arabicPeriod"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Отсутствие долгосрочного видения</a:t>
            </a:r>
            <a:endParaRPr/>
          </a:p>
        </p:txBody>
      </p:sp>
      <p:sp>
        <p:nvSpPr>
          <p:cNvPr id="616" name="Google Shape;616;p21"/>
          <p:cNvSpPr/>
          <p:nvPr/>
        </p:nvSpPr>
        <p:spPr>
          <a:xfrm>
            <a:off x="407368" y="883149"/>
            <a:ext cx="11784632" cy="3752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По результатам интервью с 11 муниципальными координаторами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22"/>
          <p:cNvSpPr/>
          <p:nvPr/>
        </p:nvSpPr>
        <p:spPr>
          <a:xfrm flipH="1">
            <a:off x="2110712" y="2564905"/>
            <a:ext cx="4503613" cy="864523"/>
          </a:xfrm>
          <a:custGeom>
            <a:rect b="b" l="l" r="r" t="t"/>
            <a:pathLst>
              <a:path extrusionOk="0" h="864523" w="2863734">
                <a:moveTo>
                  <a:pt x="2431472" y="864523"/>
                </a:moveTo>
                <a:lnTo>
                  <a:pt x="0" y="864523"/>
                </a:lnTo>
                <a:moveTo>
                  <a:pt x="0" y="0"/>
                </a:moveTo>
                <a:lnTo>
                  <a:pt x="2431472" y="0"/>
                </a:lnTo>
                <a:moveTo>
                  <a:pt x="2431472" y="0"/>
                </a:moveTo>
                <a:cubicBezTo>
                  <a:pt x="2670204" y="0"/>
                  <a:pt x="2863734" y="193529"/>
                  <a:pt x="2863734" y="432261"/>
                </a:cubicBezTo>
                <a:cubicBezTo>
                  <a:pt x="2863734" y="670993"/>
                  <a:pt x="2670204" y="864523"/>
                  <a:pt x="2431472" y="864523"/>
                </a:cubicBezTo>
                <a:moveTo>
                  <a:pt x="0" y="864523"/>
                </a:moveTo>
                <a:lnTo>
                  <a:pt x="0" y="0"/>
                </a:lnTo>
              </a:path>
            </a:pathLst>
          </a:custGeom>
          <a:noFill/>
          <a:ln cap="flat" cmpd="sng" w="135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2" name="Google Shape;622;p22"/>
          <p:cNvSpPr/>
          <p:nvPr/>
        </p:nvSpPr>
        <p:spPr>
          <a:xfrm>
            <a:off x="2110712" y="3682026"/>
            <a:ext cx="4503611" cy="864523"/>
          </a:xfrm>
          <a:custGeom>
            <a:rect b="b" l="l" r="r" t="t"/>
            <a:pathLst>
              <a:path extrusionOk="0" h="864523" w="3512127">
                <a:moveTo>
                  <a:pt x="432261" y="0"/>
                </a:moveTo>
                <a:lnTo>
                  <a:pt x="3512127" y="0"/>
                </a:lnTo>
                <a:moveTo>
                  <a:pt x="3512127" y="864523"/>
                </a:moveTo>
                <a:lnTo>
                  <a:pt x="432261" y="864523"/>
                </a:lnTo>
                <a:moveTo>
                  <a:pt x="432261" y="864523"/>
                </a:moveTo>
                <a:cubicBezTo>
                  <a:pt x="193529" y="864523"/>
                  <a:pt x="0" y="670993"/>
                  <a:pt x="0" y="432261"/>
                </a:cubicBezTo>
                <a:cubicBezTo>
                  <a:pt x="0" y="193529"/>
                  <a:pt x="193529" y="0"/>
                  <a:pt x="432261" y="0"/>
                </a:cubicBezTo>
                <a:moveTo>
                  <a:pt x="3512127" y="0"/>
                </a:moveTo>
                <a:lnTo>
                  <a:pt x="3512127" y="864523"/>
                </a:lnTo>
              </a:path>
            </a:pathLst>
          </a:custGeom>
          <a:noFill/>
          <a:ln cap="flat" cmpd="sng" w="135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3" name="Google Shape;623;p22"/>
          <p:cNvSpPr/>
          <p:nvPr/>
        </p:nvSpPr>
        <p:spPr>
          <a:xfrm>
            <a:off x="2365964" y="1380754"/>
            <a:ext cx="657887" cy="517584"/>
          </a:xfrm>
          <a:custGeom>
            <a:rect b="b" l="l" r="r" t="t"/>
            <a:pathLst>
              <a:path extrusionOk="0" h="304889" w="297377">
                <a:moveTo>
                  <a:pt x="26246" y="277827"/>
                </a:moveTo>
                <a:lnTo>
                  <a:pt x="26246" y="183270"/>
                </a:lnTo>
                <a:cubicBezTo>
                  <a:pt x="26246" y="175809"/>
                  <a:pt x="32293" y="169762"/>
                  <a:pt x="39754" y="169762"/>
                </a:cubicBezTo>
                <a:lnTo>
                  <a:pt x="215360" y="169762"/>
                </a:lnTo>
                <a:cubicBezTo>
                  <a:pt x="222821" y="169762"/>
                  <a:pt x="228868" y="175809"/>
                  <a:pt x="228868" y="183270"/>
                </a:cubicBezTo>
                <a:lnTo>
                  <a:pt x="228868" y="277827"/>
                </a:lnTo>
                <a:moveTo>
                  <a:pt x="215360" y="169762"/>
                </a:moveTo>
                <a:cubicBezTo>
                  <a:pt x="215360" y="121269"/>
                  <a:pt x="176049" y="81959"/>
                  <a:pt x="127557" y="81959"/>
                </a:cubicBezTo>
                <a:cubicBezTo>
                  <a:pt x="79065" y="81959"/>
                  <a:pt x="39754" y="121269"/>
                  <a:pt x="39754" y="169762"/>
                </a:cubicBezTo>
                <a:moveTo>
                  <a:pt x="247982" y="304843"/>
                </a:moveTo>
                <a:lnTo>
                  <a:pt x="7118" y="304843"/>
                </a:lnTo>
                <a:cubicBezTo>
                  <a:pt x="5024" y="304889"/>
                  <a:pt x="3031" y="303946"/>
                  <a:pt x="1737" y="302299"/>
                </a:cubicBezTo>
                <a:cubicBezTo>
                  <a:pt x="443" y="300652"/>
                  <a:pt x="0" y="298492"/>
                  <a:pt x="540" y="296468"/>
                </a:cubicBezTo>
                <a:cubicBezTo>
                  <a:pt x="4162" y="285358"/>
                  <a:pt x="14519" y="277836"/>
                  <a:pt x="26205" y="277827"/>
                </a:cubicBezTo>
                <a:lnTo>
                  <a:pt x="228828" y="277827"/>
                </a:lnTo>
                <a:cubicBezTo>
                  <a:pt x="240514" y="277836"/>
                  <a:pt x="250871" y="285358"/>
                  <a:pt x="254493" y="296468"/>
                </a:cubicBezTo>
                <a:cubicBezTo>
                  <a:pt x="255030" y="298481"/>
                  <a:pt x="254594" y="300628"/>
                  <a:pt x="253316" y="302272"/>
                </a:cubicBezTo>
                <a:cubicBezTo>
                  <a:pt x="252038" y="303916"/>
                  <a:pt x="250065" y="304867"/>
                  <a:pt x="247982" y="304843"/>
                </a:cubicBezTo>
                <a:close/>
                <a:moveTo>
                  <a:pt x="127557" y="81958"/>
                </a:moveTo>
                <a:lnTo>
                  <a:pt x="127557" y="55739"/>
                </a:lnTo>
                <a:cubicBezTo>
                  <a:pt x="127554" y="51879"/>
                  <a:pt x="129202" y="48202"/>
                  <a:pt x="132085" y="45636"/>
                </a:cubicBezTo>
                <a:cubicBezTo>
                  <a:pt x="134969" y="43070"/>
                  <a:pt x="138812" y="41860"/>
                  <a:pt x="142646" y="42312"/>
                </a:cubicBezTo>
                <a:cubicBezTo>
                  <a:pt x="201567" y="49290"/>
                  <a:pt x="248023" y="95751"/>
                  <a:pt x="254993" y="154673"/>
                </a:cubicBezTo>
                <a:cubicBezTo>
                  <a:pt x="255445" y="158504"/>
                  <a:pt x="254236" y="162345"/>
                  <a:pt x="251673" y="165228"/>
                </a:cubicBezTo>
                <a:cubicBezTo>
                  <a:pt x="249110" y="168111"/>
                  <a:pt x="245437" y="169761"/>
                  <a:pt x="241580" y="169762"/>
                </a:cubicBezTo>
                <a:lnTo>
                  <a:pt x="215360" y="169762"/>
                </a:lnTo>
                <a:moveTo>
                  <a:pt x="263855" y="71665"/>
                </a:moveTo>
                <a:lnTo>
                  <a:pt x="235366" y="100154"/>
                </a:lnTo>
                <a:moveTo>
                  <a:pt x="197165" y="61939"/>
                </a:moveTo>
                <a:lnTo>
                  <a:pt x="225640" y="33478"/>
                </a:lnTo>
                <a:moveTo>
                  <a:pt x="246981" y="2637"/>
                </a:moveTo>
                <a:lnTo>
                  <a:pt x="294739" y="50396"/>
                </a:lnTo>
                <a:cubicBezTo>
                  <a:pt x="297377" y="53033"/>
                  <a:pt x="297377" y="57310"/>
                  <a:pt x="294739" y="59947"/>
                </a:cubicBezTo>
                <a:lnTo>
                  <a:pt x="289963" y="64723"/>
                </a:lnTo>
                <a:cubicBezTo>
                  <a:pt x="279413" y="75274"/>
                  <a:pt x="262307" y="75274"/>
                  <a:pt x="251756" y="64723"/>
                </a:cubicBezTo>
                <a:lnTo>
                  <a:pt x="232653" y="45620"/>
                </a:lnTo>
                <a:cubicBezTo>
                  <a:pt x="222102" y="35069"/>
                  <a:pt x="222102" y="17964"/>
                  <a:pt x="232653" y="7413"/>
                </a:cubicBezTo>
                <a:lnTo>
                  <a:pt x="237429" y="2637"/>
                </a:lnTo>
                <a:cubicBezTo>
                  <a:pt x="240067" y="0"/>
                  <a:pt x="244343" y="0"/>
                  <a:pt x="246981" y="2637"/>
                </a:cubicBezTo>
                <a:close/>
                <a:moveTo>
                  <a:pt x="154573" y="277827"/>
                </a:moveTo>
                <a:lnTo>
                  <a:pt x="154573" y="217040"/>
                </a:lnTo>
                <a:cubicBezTo>
                  <a:pt x="154573" y="213310"/>
                  <a:pt x="151549" y="210286"/>
                  <a:pt x="147819" y="210286"/>
                </a:cubicBezTo>
                <a:lnTo>
                  <a:pt x="107295" y="210286"/>
                </a:lnTo>
                <a:cubicBezTo>
                  <a:pt x="103565" y="210286"/>
                  <a:pt x="100541" y="213310"/>
                  <a:pt x="100541" y="217040"/>
                </a:cubicBezTo>
                <a:lnTo>
                  <a:pt x="100541" y="277827"/>
                </a:lnTo>
                <a:moveTo>
                  <a:pt x="63393" y="230548"/>
                </a:moveTo>
                <a:cubicBezTo>
                  <a:pt x="63393" y="228683"/>
                  <a:pt x="61881" y="227171"/>
                  <a:pt x="60016" y="227171"/>
                </a:cubicBezTo>
                <a:moveTo>
                  <a:pt x="59989" y="227171"/>
                </a:moveTo>
                <a:cubicBezTo>
                  <a:pt x="59092" y="227168"/>
                  <a:pt x="58231" y="227522"/>
                  <a:pt x="57597" y="228157"/>
                </a:cubicBezTo>
                <a:cubicBezTo>
                  <a:pt x="56963" y="228791"/>
                  <a:pt x="56608" y="229652"/>
                  <a:pt x="56612" y="230548"/>
                </a:cubicBezTo>
                <a:moveTo>
                  <a:pt x="60016" y="233926"/>
                </a:moveTo>
                <a:cubicBezTo>
                  <a:pt x="59119" y="233929"/>
                  <a:pt x="58258" y="233575"/>
                  <a:pt x="57624" y="232940"/>
                </a:cubicBezTo>
                <a:cubicBezTo>
                  <a:pt x="56990" y="232306"/>
                  <a:pt x="56635" y="231445"/>
                  <a:pt x="56639" y="230548"/>
                </a:cubicBezTo>
                <a:moveTo>
                  <a:pt x="63366" y="230548"/>
                </a:moveTo>
                <a:cubicBezTo>
                  <a:pt x="63366" y="232414"/>
                  <a:pt x="61854" y="233926"/>
                  <a:pt x="59989" y="233926"/>
                </a:cubicBezTo>
                <a:moveTo>
                  <a:pt x="198475" y="230548"/>
                </a:moveTo>
                <a:cubicBezTo>
                  <a:pt x="198475" y="228683"/>
                  <a:pt x="196963" y="227171"/>
                  <a:pt x="195098" y="227171"/>
                </a:cubicBezTo>
                <a:moveTo>
                  <a:pt x="195071" y="227171"/>
                </a:moveTo>
                <a:cubicBezTo>
                  <a:pt x="194174" y="227168"/>
                  <a:pt x="193313" y="227522"/>
                  <a:pt x="192679" y="228157"/>
                </a:cubicBezTo>
                <a:cubicBezTo>
                  <a:pt x="192045" y="228791"/>
                  <a:pt x="191690" y="229652"/>
                  <a:pt x="191694" y="230548"/>
                </a:cubicBezTo>
                <a:moveTo>
                  <a:pt x="195098" y="233926"/>
                </a:moveTo>
                <a:cubicBezTo>
                  <a:pt x="194201" y="233929"/>
                  <a:pt x="193340" y="233575"/>
                  <a:pt x="192706" y="232940"/>
                </a:cubicBezTo>
                <a:cubicBezTo>
                  <a:pt x="192072" y="232306"/>
                  <a:pt x="191717" y="231445"/>
                  <a:pt x="191721" y="230548"/>
                </a:cubicBezTo>
                <a:moveTo>
                  <a:pt x="198448" y="230548"/>
                </a:moveTo>
                <a:cubicBezTo>
                  <a:pt x="198448" y="232414"/>
                  <a:pt x="196936" y="233926"/>
                  <a:pt x="195071" y="233926"/>
                </a:cubicBez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4" name="Google Shape;624;p22"/>
          <p:cNvSpPr/>
          <p:nvPr/>
        </p:nvSpPr>
        <p:spPr>
          <a:xfrm>
            <a:off x="2411861" y="2721484"/>
            <a:ext cx="690902" cy="514300"/>
          </a:xfrm>
          <a:custGeom>
            <a:rect b="b" l="l" r="r" t="t"/>
            <a:pathLst>
              <a:path extrusionOk="0" h="314065" w="314065">
                <a:moveTo>
                  <a:pt x="118196" y="293802"/>
                </a:moveTo>
                <a:lnTo>
                  <a:pt x="46603" y="293802"/>
                </a:lnTo>
                <a:cubicBezTo>
                  <a:pt x="26340" y="293802"/>
                  <a:pt x="10131" y="277593"/>
                  <a:pt x="10131" y="257330"/>
                </a:cubicBezTo>
                <a:lnTo>
                  <a:pt x="10131" y="46603"/>
                </a:lnTo>
                <a:cubicBezTo>
                  <a:pt x="10131" y="26340"/>
                  <a:pt x="26340" y="10131"/>
                  <a:pt x="46603" y="10131"/>
                </a:cubicBezTo>
                <a:lnTo>
                  <a:pt x="145212" y="10131"/>
                </a:lnTo>
                <a:cubicBezTo>
                  <a:pt x="168176" y="10131"/>
                  <a:pt x="185737" y="27691"/>
                  <a:pt x="185737" y="50655"/>
                </a:cubicBezTo>
                <a:lnTo>
                  <a:pt x="185737" y="64163"/>
                </a:lnTo>
                <a:moveTo>
                  <a:pt x="10131" y="233016"/>
                </a:moveTo>
                <a:lnTo>
                  <a:pt x="118196" y="233016"/>
                </a:lnTo>
                <a:moveTo>
                  <a:pt x="81724" y="168176"/>
                </a:moveTo>
                <a:cubicBezTo>
                  <a:pt x="92914" y="168176"/>
                  <a:pt x="101986" y="159104"/>
                  <a:pt x="101986" y="147914"/>
                </a:cubicBezTo>
                <a:cubicBezTo>
                  <a:pt x="101986" y="136724"/>
                  <a:pt x="92914" y="127652"/>
                  <a:pt x="81724" y="127652"/>
                </a:cubicBezTo>
                <a:cubicBezTo>
                  <a:pt x="70533" y="127652"/>
                  <a:pt x="61462" y="136724"/>
                  <a:pt x="61462" y="147914"/>
                </a:cubicBezTo>
                <a:cubicBezTo>
                  <a:pt x="61462" y="159104"/>
                  <a:pt x="70533" y="168176"/>
                  <a:pt x="81724" y="168176"/>
                </a:cubicBezTo>
                <a:close/>
                <a:moveTo>
                  <a:pt x="101986" y="147914"/>
                </a:moveTo>
                <a:lnTo>
                  <a:pt x="101986" y="77672"/>
                </a:lnTo>
                <a:lnTo>
                  <a:pt x="131704" y="97934"/>
                </a:lnTo>
                <a:moveTo>
                  <a:pt x="191140" y="314065"/>
                </a:moveTo>
                <a:lnTo>
                  <a:pt x="289750" y="314065"/>
                </a:lnTo>
                <a:cubicBezTo>
                  <a:pt x="303258" y="314065"/>
                  <a:pt x="314065" y="303258"/>
                  <a:pt x="314065" y="289750"/>
                </a:cubicBezTo>
                <a:lnTo>
                  <a:pt x="314065" y="191140"/>
                </a:lnTo>
                <a:cubicBezTo>
                  <a:pt x="314065" y="177632"/>
                  <a:pt x="303258" y="166826"/>
                  <a:pt x="289750" y="166826"/>
                </a:cubicBezTo>
                <a:lnTo>
                  <a:pt x="191140" y="166826"/>
                </a:lnTo>
                <a:cubicBezTo>
                  <a:pt x="177632" y="166826"/>
                  <a:pt x="166826" y="177632"/>
                  <a:pt x="166826" y="191140"/>
                </a:cubicBezTo>
                <a:lnTo>
                  <a:pt x="166826" y="289750"/>
                </a:lnTo>
                <a:cubicBezTo>
                  <a:pt x="166826" y="303258"/>
                  <a:pt x="177632" y="314065"/>
                  <a:pt x="191140" y="314065"/>
                </a:cubicBezTo>
                <a:close/>
                <a:moveTo>
                  <a:pt x="314065" y="264084"/>
                </a:moveTo>
                <a:lnTo>
                  <a:pt x="166826" y="264084"/>
                </a:lnTo>
                <a:moveTo>
                  <a:pt x="265435" y="314065"/>
                </a:moveTo>
                <a:lnTo>
                  <a:pt x="265435" y="264084"/>
                </a:lnTo>
                <a:moveTo>
                  <a:pt x="215455" y="314065"/>
                </a:moveTo>
                <a:lnTo>
                  <a:pt x="215455" y="264084"/>
                </a:lnTo>
                <a:moveTo>
                  <a:pt x="241121" y="166742"/>
                </a:moveTo>
                <a:lnTo>
                  <a:pt x="241121" y="139936"/>
                </a:lnTo>
                <a:moveTo>
                  <a:pt x="241121" y="139809"/>
                </a:moveTo>
                <a:cubicBezTo>
                  <a:pt x="227692" y="139809"/>
                  <a:pt x="216806" y="128923"/>
                  <a:pt x="216806" y="115494"/>
                </a:cubicBezTo>
                <a:cubicBezTo>
                  <a:pt x="216806" y="102066"/>
                  <a:pt x="227692" y="91180"/>
                  <a:pt x="241121" y="91180"/>
                </a:cubicBezTo>
                <a:cubicBezTo>
                  <a:pt x="254549" y="91180"/>
                  <a:pt x="265435" y="102066"/>
                  <a:pt x="265435" y="115494"/>
                </a:cubicBezTo>
                <a:cubicBezTo>
                  <a:pt x="265435" y="128923"/>
                  <a:pt x="254549" y="139809"/>
                  <a:pt x="241121" y="139809"/>
                </a:cubicBezTo>
                <a:close/>
                <a:moveTo>
                  <a:pt x="208745" y="234368"/>
                </a:moveTo>
                <a:cubicBezTo>
                  <a:pt x="201212" y="234368"/>
                  <a:pt x="195106" y="228262"/>
                  <a:pt x="195106" y="220729"/>
                </a:cubicBezTo>
                <a:cubicBezTo>
                  <a:pt x="195106" y="213196"/>
                  <a:pt x="201212" y="207089"/>
                  <a:pt x="208745" y="207089"/>
                </a:cubicBezTo>
                <a:cubicBezTo>
                  <a:pt x="216278" y="207089"/>
                  <a:pt x="222385" y="213196"/>
                  <a:pt x="222385" y="220729"/>
                </a:cubicBezTo>
                <a:cubicBezTo>
                  <a:pt x="222385" y="228262"/>
                  <a:pt x="216278" y="234368"/>
                  <a:pt x="208745" y="234368"/>
                </a:cubicBezTo>
                <a:close/>
                <a:moveTo>
                  <a:pt x="273497" y="234368"/>
                </a:moveTo>
                <a:cubicBezTo>
                  <a:pt x="265963" y="234368"/>
                  <a:pt x="259856" y="228262"/>
                  <a:pt x="259856" y="220729"/>
                </a:cubicBezTo>
                <a:cubicBezTo>
                  <a:pt x="259856" y="213196"/>
                  <a:pt x="265963" y="207089"/>
                  <a:pt x="273497" y="207089"/>
                </a:cubicBezTo>
                <a:cubicBezTo>
                  <a:pt x="281029" y="207089"/>
                  <a:pt x="287136" y="213196"/>
                  <a:pt x="287136" y="220729"/>
                </a:cubicBezTo>
                <a:cubicBezTo>
                  <a:pt x="287136" y="228262"/>
                  <a:pt x="281029" y="234368"/>
                  <a:pt x="273497" y="234368"/>
                </a:cubicBezTo>
                <a:close/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5" name="Google Shape;625;p22"/>
          <p:cNvSpPr/>
          <p:nvPr/>
        </p:nvSpPr>
        <p:spPr>
          <a:xfrm>
            <a:off x="2411862" y="3806862"/>
            <a:ext cx="753293" cy="586231"/>
          </a:xfrm>
          <a:custGeom>
            <a:rect b="b" l="l" r="r" t="t"/>
            <a:pathLst>
              <a:path extrusionOk="0" h="310688" w="297180">
                <a:moveTo>
                  <a:pt x="0" y="155344"/>
                </a:moveTo>
                <a:lnTo>
                  <a:pt x="27016" y="155344"/>
                </a:lnTo>
                <a:moveTo>
                  <a:pt x="81049" y="155344"/>
                </a:moveTo>
                <a:lnTo>
                  <a:pt x="148590" y="155344"/>
                </a:lnTo>
                <a:moveTo>
                  <a:pt x="202622" y="155344"/>
                </a:moveTo>
                <a:lnTo>
                  <a:pt x="297180" y="155344"/>
                </a:lnTo>
                <a:moveTo>
                  <a:pt x="269852" y="128327"/>
                </a:moveTo>
                <a:lnTo>
                  <a:pt x="297180" y="155344"/>
                </a:lnTo>
                <a:lnTo>
                  <a:pt x="269852" y="182360"/>
                </a:lnTo>
                <a:moveTo>
                  <a:pt x="27016" y="155344"/>
                </a:moveTo>
                <a:cubicBezTo>
                  <a:pt x="27016" y="170264"/>
                  <a:pt x="39111" y="182360"/>
                  <a:pt x="54032" y="182360"/>
                </a:cubicBezTo>
                <a:cubicBezTo>
                  <a:pt x="68953" y="182360"/>
                  <a:pt x="81049" y="170264"/>
                  <a:pt x="81049" y="155344"/>
                </a:cubicBezTo>
                <a:cubicBezTo>
                  <a:pt x="81049" y="140423"/>
                  <a:pt x="68953" y="128327"/>
                  <a:pt x="54032" y="128327"/>
                </a:cubicBezTo>
                <a:cubicBezTo>
                  <a:pt x="39111" y="128327"/>
                  <a:pt x="27016" y="140423"/>
                  <a:pt x="27016" y="155344"/>
                </a:cubicBezTo>
                <a:moveTo>
                  <a:pt x="148590" y="155344"/>
                </a:moveTo>
                <a:cubicBezTo>
                  <a:pt x="148590" y="170264"/>
                  <a:pt x="160685" y="182360"/>
                  <a:pt x="175606" y="182360"/>
                </a:cubicBezTo>
                <a:cubicBezTo>
                  <a:pt x="190527" y="182360"/>
                  <a:pt x="202622" y="170264"/>
                  <a:pt x="202622" y="155344"/>
                </a:cubicBezTo>
                <a:cubicBezTo>
                  <a:pt x="202622" y="140423"/>
                  <a:pt x="190527" y="128327"/>
                  <a:pt x="175606" y="128327"/>
                </a:cubicBezTo>
                <a:cubicBezTo>
                  <a:pt x="160685" y="128327"/>
                  <a:pt x="148590" y="140423"/>
                  <a:pt x="148590" y="155344"/>
                </a:cubicBezTo>
                <a:moveTo>
                  <a:pt x="175606" y="128327"/>
                </a:moveTo>
                <a:lnTo>
                  <a:pt x="175606" y="81049"/>
                </a:lnTo>
                <a:moveTo>
                  <a:pt x="54032" y="229639"/>
                </a:moveTo>
                <a:lnTo>
                  <a:pt x="54032" y="182360"/>
                </a:lnTo>
                <a:moveTo>
                  <a:pt x="135081" y="0"/>
                </a:moveTo>
                <a:lnTo>
                  <a:pt x="216130" y="0"/>
                </a:lnTo>
                <a:cubicBezTo>
                  <a:pt x="216130" y="0"/>
                  <a:pt x="229639" y="0"/>
                  <a:pt x="229639" y="13508"/>
                </a:cubicBezTo>
                <a:lnTo>
                  <a:pt x="229639" y="67540"/>
                </a:lnTo>
                <a:cubicBezTo>
                  <a:pt x="229639" y="67540"/>
                  <a:pt x="229639" y="81049"/>
                  <a:pt x="216130" y="81049"/>
                </a:cubicBezTo>
                <a:lnTo>
                  <a:pt x="135081" y="81049"/>
                </a:lnTo>
                <a:cubicBezTo>
                  <a:pt x="135081" y="81049"/>
                  <a:pt x="121573" y="81049"/>
                  <a:pt x="121573" y="67540"/>
                </a:cubicBezTo>
                <a:lnTo>
                  <a:pt x="121573" y="13508"/>
                </a:lnTo>
                <a:cubicBezTo>
                  <a:pt x="121573" y="13508"/>
                  <a:pt x="121573" y="0"/>
                  <a:pt x="135081" y="0"/>
                </a:cubicBezTo>
                <a:moveTo>
                  <a:pt x="13508" y="229639"/>
                </a:moveTo>
                <a:lnTo>
                  <a:pt x="94557" y="229639"/>
                </a:lnTo>
                <a:cubicBezTo>
                  <a:pt x="94557" y="229639"/>
                  <a:pt x="108065" y="229639"/>
                  <a:pt x="108065" y="243147"/>
                </a:cubicBezTo>
                <a:lnTo>
                  <a:pt x="108065" y="297180"/>
                </a:lnTo>
                <a:cubicBezTo>
                  <a:pt x="108065" y="297180"/>
                  <a:pt x="108065" y="310688"/>
                  <a:pt x="94557" y="310688"/>
                </a:cubicBezTo>
                <a:lnTo>
                  <a:pt x="13508" y="310688"/>
                </a:lnTo>
                <a:cubicBezTo>
                  <a:pt x="13508" y="310688"/>
                  <a:pt x="0" y="310688"/>
                  <a:pt x="0" y="297180"/>
                </a:cubicBezTo>
                <a:lnTo>
                  <a:pt x="0" y="243147"/>
                </a:lnTo>
                <a:cubicBezTo>
                  <a:pt x="0" y="243147"/>
                  <a:pt x="0" y="229639"/>
                  <a:pt x="13508" y="229639"/>
                </a:cubicBez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6" name="Google Shape;626;p22"/>
          <p:cNvSpPr/>
          <p:nvPr/>
        </p:nvSpPr>
        <p:spPr>
          <a:xfrm>
            <a:off x="2301757" y="5182611"/>
            <a:ext cx="736800" cy="548466"/>
          </a:xfrm>
          <a:custGeom>
            <a:rect b="b" l="l" r="r" t="t"/>
            <a:pathLst>
              <a:path extrusionOk="0" h="314065" w="314065">
                <a:moveTo>
                  <a:pt x="246524" y="222209"/>
                </a:moveTo>
                <a:cubicBezTo>
                  <a:pt x="246524" y="222209"/>
                  <a:pt x="239770" y="203298"/>
                  <a:pt x="188439" y="200596"/>
                </a:cubicBezTo>
                <a:cubicBezTo>
                  <a:pt x="183035" y="200596"/>
                  <a:pt x="178983" y="203298"/>
                  <a:pt x="178983" y="207350"/>
                </a:cubicBezTo>
                <a:lnTo>
                  <a:pt x="178983" y="285698"/>
                </a:lnTo>
                <a:cubicBezTo>
                  <a:pt x="178983" y="289750"/>
                  <a:pt x="183035" y="292452"/>
                  <a:pt x="187088" y="292452"/>
                </a:cubicBezTo>
                <a:cubicBezTo>
                  <a:pt x="239770" y="293802"/>
                  <a:pt x="246524" y="314065"/>
                  <a:pt x="246524" y="314065"/>
                </a:cubicBezTo>
                <a:close/>
                <a:moveTo>
                  <a:pt x="246524" y="222209"/>
                </a:moveTo>
                <a:cubicBezTo>
                  <a:pt x="246524" y="222209"/>
                  <a:pt x="253278" y="203298"/>
                  <a:pt x="304609" y="200596"/>
                </a:cubicBezTo>
                <a:cubicBezTo>
                  <a:pt x="310012" y="200596"/>
                  <a:pt x="314065" y="203298"/>
                  <a:pt x="314065" y="207350"/>
                </a:cubicBezTo>
                <a:lnTo>
                  <a:pt x="314065" y="285698"/>
                </a:lnTo>
                <a:cubicBezTo>
                  <a:pt x="314065" y="289750"/>
                  <a:pt x="310012" y="292452"/>
                  <a:pt x="305960" y="292452"/>
                </a:cubicBezTo>
                <a:cubicBezTo>
                  <a:pt x="253278" y="293802"/>
                  <a:pt x="246524" y="314065"/>
                  <a:pt x="246524" y="314065"/>
                </a:cubicBezTo>
                <a:moveTo>
                  <a:pt x="235431" y="82083"/>
                </a:moveTo>
                <a:lnTo>
                  <a:pt x="169843" y="82083"/>
                </a:lnTo>
                <a:moveTo>
                  <a:pt x="202637" y="44243"/>
                </a:moveTo>
                <a:cubicBezTo>
                  <a:pt x="205424" y="44243"/>
                  <a:pt x="207682" y="46502"/>
                  <a:pt x="207682" y="49288"/>
                </a:cubicBezTo>
                <a:cubicBezTo>
                  <a:pt x="207682" y="52074"/>
                  <a:pt x="205424" y="54333"/>
                  <a:pt x="202637" y="54333"/>
                </a:cubicBezTo>
                <a:moveTo>
                  <a:pt x="202638" y="54333"/>
                </a:moveTo>
                <a:cubicBezTo>
                  <a:pt x="199852" y="54333"/>
                  <a:pt x="197593" y="52074"/>
                  <a:pt x="197593" y="49288"/>
                </a:cubicBezTo>
                <a:cubicBezTo>
                  <a:pt x="197593" y="46502"/>
                  <a:pt x="199852" y="44243"/>
                  <a:pt x="202638" y="44243"/>
                </a:cubicBezTo>
                <a:moveTo>
                  <a:pt x="202637" y="111092"/>
                </a:moveTo>
                <a:cubicBezTo>
                  <a:pt x="205424" y="111092"/>
                  <a:pt x="207682" y="113351"/>
                  <a:pt x="207682" y="116138"/>
                </a:cubicBezTo>
                <a:cubicBezTo>
                  <a:pt x="207682" y="118924"/>
                  <a:pt x="205424" y="121183"/>
                  <a:pt x="202637" y="121183"/>
                </a:cubicBezTo>
                <a:moveTo>
                  <a:pt x="202638" y="121183"/>
                </a:moveTo>
                <a:cubicBezTo>
                  <a:pt x="199852" y="121183"/>
                  <a:pt x="197593" y="118924"/>
                  <a:pt x="197593" y="116138"/>
                </a:cubicBezTo>
                <a:cubicBezTo>
                  <a:pt x="197593" y="113351"/>
                  <a:pt x="199852" y="111092"/>
                  <a:pt x="202638" y="111092"/>
                </a:cubicBezTo>
                <a:moveTo>
                  <a:pt x="150059" y="129921"/>
                </a:moveTo>
                <a:lnTo>
                  <a:pt x="93300" y="129921"/>
                </a:lnTo>
                <a:lnTo>
                  <a:pt x="78164" y="186680"/>
                </a:lnTo>
                <a:lnTo>
                  <a:pt x="49154" y="167760"/>
                </a:lnTo>
                <a:moveTo>
                  <a:pt x="288399" y="164124"/>
                </a:moveTo>
                <a:lnTo>
                  <a:pt x="288399" y="29042"/>
                </a:lnTo>
                <a:cubicBezTo>
                  <a:pt x="288399" y="18236"/>
                  <a:pt x="280294" y="10131"/>
                  <a:pt x="269488" y="10131"/>
                </a:cubicBezTo>
                <a:lnTo>
                  <a:pt x="29042" y="10131"/>
                </a:lnTo>
                <a:cubicBezTo>
                  <a:pt x="18235" y="10131"/>
                  <a:pt x="10130" y="18236"/>
                  <a:pt x="10130" y="29042"/>
                </a:cubicBezTo>
                <a:lnTo>
                  <a:pt x="10130" y="214104"/>
                </a:lnTo>
                <a:cubicBezTo>
                  <a:pt x="10130" y="224911"/>
                  <a:pt x="18235" y="233016"/>
                  <a:pt x="29042" y="233016"/>
                </a:cubicBezTo>
                <a:lnTo>
                  <a:pt x="134405" y="233016"/>
                </a:lnTo>
                <a:moveTo>
                  <a:pt x="116845" y="233016"/>
                </a:moveTo>
                <a:lnTo>
                  <a:pt x="107389" y="287048"/>
                </a:lnTo>
                <a:moveTo>
                  <a:pt x="131028" y="287048"/>
                </a:moveTo>
                <a:lnTo>
                  <a:pt x="93881" y="287048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7" name="Google Shape;627;p22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22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Инициативные кейсы ОО и педагогов</a:t>
            </a:r>
            <a:endParaRPr/>
          </a:p>
        </p:txBody>
      </p:sp>
      <p:pic>
        <p:nvPicPr>
          <p:cNvPr id="629" name="Google Shape;62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22"/>
          <p:cNvSpPr txBox="1"/>
          <p:nvPr/>
        </p:nvSpPr>
        <p:spPr>
          <a:xfrm>
            <a:off x="6426866" y="1518802"/>
            <a:ext cx="4904594" cy="4324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Межмуниципальная площадка по подготовке к НТО JUNIOR (Нефтеюганский район)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Инициатива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наставника кружка «JUNIOR. Технологии и киберфизические системы»</a:t>
            </a:r>
            <a:endParaRPr/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Цель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интенсивная подготовка к финалу НТО JUNIOR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Задача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прокачка решения задач финала в межмуниципальных командах</a:t>
            </a:r>
            <a:endParaRPr/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Участники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школьники Нефтеюганского района, г. Пыть-Ях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Результат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1 победитель в финале НТО JUNIOR, мотивация школьников к занятиям </a:t>
            </a:r>
            <a:endParaRPr/>
          </a:p>
          <a:p>
            <a:pPr indent="-1841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1" name="Google Shape;631;p22"/>
          <p:cNvSpPr txBox="1"/>
          <p:nvPr/>
        </p:nvSpPr>
        <p:spPr>
          <a:xfrm>
            <a:off x="301551" y="1518803"/>
            <a:ext cx="5218598" cy="4324261"/>
          </a:xfrm>
          <a:prstGeom prst="rect">
            <a:avLst/>
          </a:prstGeom>
          <a:noFill/>
          <a:ln>
            <a:noFill/>
          </a:ln>
          <a:effectLst>
            <a:outerShdw blurRad="76200" kx="-1200000" rotWithShape="0" algn="bl" sy="230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Муниципальная площадка по профилям кружков города (Ханты-Мансийск)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Кадры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обученный муниципальный координатор, педагог (МУК) </a:t>
            </a:r>
            <a:endParaRPr/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Организация профсмен 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«Умные каникулы» (весна, лето) по профилям кружков города (ИЭС, ИБС, Junior. Среда обитания, Junior. Роботы)</a:t>
            </a:r>
            <a:endParaRPr/>
          </a:p>
          <a:p>
            <a:pPr indent="-285750" lvl="0" marL="28575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i="1"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Планы</a:t>
            </a: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наращивание мощности муниципальной площадки:</a:t>
            </a:r>
            <a:endParaRPr/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    - сотрудничество с Кванториумом;</a:t>
            </a:r>
            <a:endParaRPr/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    - сотрудничество с СОШ № 8 (оборудование по ИБС)</a:t>
            </a:r>
            <a:endParaRPr/>
          </a:p>
        </p:txBody>
      </p:sp>
      <p:pic>
        <p:nvPicPr>
          <p:cNvPr id="632" name="Google Shape;632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20149" y="1333714"/>
            <a:ext cx="579296" cy="579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7629" y="1349898"/>
            <a:ext cx="579296" cy="5792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Google Shape;638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23"/>
          <p:cNvSpPr txBox="1"/>
          <p:nvPr/>
        </p:nvSpPr>
        <p:spPr>
          <a:xfrm>
            <a:off x="1120139" y="2384613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"/>
              <a:buNone/>
            </a:pPr>
            <a:r>
              <a:rPr b="1" i="0" lang="ru-RU" sz="4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ПРЕДЛАГАЕМЫЕ РЕШЕНИЯ</a:t>
            </a:r>
            <a:endParaRPr b="0" i="0" sz="4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40" name="Google Shape;640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24"/>
          <p:cNvSpPr/>
          <p:nvPr/>
        </p:nvSpPr>
        <p:spPr>
          <a:xfrm>
            <a:off x="0" y="1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7" name="Google Shape;64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24"/>
          <p:cNvSpPr txBox="1"/>
          <p:nvPr/>
        </p:nvSpPr>
        <p:spPr>
          <a:xfrm>
            <a:off x="228101" y="-6547"/>
            <a:ext cx="99928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Предлагаемые решения</a:t>
            </a:r>
            <a:endParaRPr/>
          </a:p>
        </p:txBody>
      </p:sp>
      <p:sp>
        <p:nvSpPr>
          <p:cNvPr id="649" name="Google Shape;649;p24"/>
          <p:cNvSpPr txBox="1"/>
          <p:nvPr/>
        </p:nvSpPr>
        <p:spPr>
          <a:xfrm>
            <a:off x="623392" y="1176864"/>
            <a:ext cx="10837204" cy="52168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Муниципальным органам управления образованием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AutoNum type="arabicPeriod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Организовать планирование и </a:t>
            </a:r>
            <a:r>
              <a:rPr lang="ru-RU" sz="1800" u="sng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контроль</a:t>
            </a: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обучения педагогов по профилям программ кружков.</a:t>
            </a:r>
            <a:endParaRPr/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2. Привести программы кружков по профилям ТБС, ИЭС, ИБС, «Геномное редактирование», «Киберфизические системы» в соответствие с региональными программами. </a:t>
            </a:r>
            <a:endParaRPr/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3. Определить площадки для проведения муниципальных и межмуниципальных соревнований. Сформировать мероприятия для включения в региональный календарь соревнований и интенсивов.</a:t>
            </a:r>
            <a:endParaRPr/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4. Спроектировать муниципальную сеть технологических кружков с учетом необходимых ресурсов, преемственности профилей по уровням программ.</a:t>
            </a:r>
            <a:endParaRPr/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Региональному координатору (Сургутскому государственному университету)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AutoNum type="arabicPeriod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Организовать постоянное координационное совещание по вопросам развития сети кружков (1 раз в месяц).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AutoNum type="arabicPeriod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Обновить инфраструктурные листы по профилям кружков.</a:t>
            </a:r>
            <a:endParaRPr/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AutoNum type="arabicPeriod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Сформировать реестр наставников региональной команды.</a:t>
            </a:r>
            <a:endParaRPr b="1"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4" name="Google Shape;65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p25"/>
          <p:cNvSpPr txBox="1"/>
          <p:nvPr/>
        </p:nvSpPr>
        <p:spPr>
          <a:xfrm>
            <a:off x="1120139" y="2384613"/>
            <a:ext cx="10078720" cy="2088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b="1" lang="ru-RU" sz="4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ПЛАН ДЕЙСТВИЙ</a:t>
            </a:r>
            <a:endParaRPr sz="4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56" name="Google Shape;65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197" y="373190"/>
            <a:ext cx="1118886" cy="5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197" y="6371559"/>
            <a:ext cx="1682003" cy="18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6"/>
          <p:cNvSpPr/>
          <p:nvPr/>
        </p:nvSpPr>
        <p:spPr>
          <a:xfrm>
            <a:off x="0" y="-4354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3" name="Google Shape;66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26"/>
          <p:cNvSpPr txBox="1"/>
          <p:nvPr/>
        </p:nvSpPr>
        <p:spPr>
          <a:xfrm>
            <a:off x="172260" y="-20507"/>
            <a:ext cx="99928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Дорожная карта на 2025 год</a:t>
            </a:r>
            <a:endParaRPr/>
          </a:p>
        </p:txBody>
      </p:sp>
      <p:sp>
        <p:nvSpPr>
          <p:cNvPr id="665" name="Google Shape;665;p26"/>
          <p:cNvSpPr txBox="1"/>
          <p:nvPr/>
        </p:nvSpPr>
        <p:spPr>
          <a:xfrm>
            <a:off x="-14623" y="932496"/>
            <a:ext cx="6308137" cy="5649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lang="ru-RU" sz="3300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Календарь 2026 года</a:t>
            </a:r>
            <a:endParaRPr/>
          </a:p>
          <a:p>
            <a:pPr indent="0" lvl="0" marL="357188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I квартал (январь-март)</a:t>
            </a:r>
            <a:endParaRPr b="0" i="0" sz="28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Проектная сессия по муниципалитетам (январь)</a:t>
            </a:r>
            <a:endParaRPr/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Экстренный КПК для педагогов, не имеющих представления об НТО</a:t>
            </a:r>
            <a:endParaRPr/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Формирование территориальных IT-хабов</a:t>
            </a:r>
            <a:endParaRPr b="0" i="0" sz="2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357188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II квартал (апрель-май)</a:t>
            </a:r>
            <a:endParaRPr b="0" i="0" sz="2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Завершение закупок оборудования</a:t>
            </a:r>
            <a:endParaRPr/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Сетевые программы ПК по графику</a:t>
            </a:r>
            <a:endParaRPr/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Подготовка к финалу НТО</a:t>
            </a:r>
            <a:endParaRPr/>
          </a:p>
          <a:p>
            <a:pPr indent="0" lvl="0" marL="357188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III квартал (июль-сентябрь)</a:t>
            </a:r>
            <a:endParaRPr b="0" i="0" sz="2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Корректировка сети по итогам</a:t>
            </a:r>
            <a:endParaRPr/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Полномасштабный запуск с 1 сентября</a:t>
            </a:r>
            <a:endParaRPr/>
          </a:p>
          <a:p>
            <a:pPr indent="0" lvl="0" marL="357188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IV квартал (октябрь-декабрь)</a:t>
            </a:r>
            <a:endParaRPr b="0" i="0" sz="2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Участие в НТО - целевые показатели каждого кружка по приказу ДОиН</a:t>
            </a:r>
            <a:endParaRPr b="0" i="0" sz="2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Анализ результатов</a:t>
            </a:r>
            <a:endParaRPr/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Планирование на 2026</a:t>
            </a:r>
            <a:endParaRPr/>
          </a:p>
          <a:p>
            <a:pPr indent="-137794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6" name="Google Shape;666;p26"/>
          <p:cNvSpPr txBox="1"/>
          <p:nvPr/>
        </p:nvSpPr>
        <p:spPr>
          <a:xfrm>
            <a:off x="6308137" y="928454"/>
            <a:ext cx="5688632" cy="5845470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Задачи для проектной сессии зимой 2026</a:t>
            </a:r>
            <a:endParaRPr b="0" i="0" sz="2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6635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Проектирование модели для вашего МО</a:t>
            </a:r>
            <a:endParaRPr b="0" i="0" sz="2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Анализ ресурсов и возможностей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Адаптация под местную специфику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6635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Планирование кадров</a:t>
            </a:r>
            <a:endParaRPr b="0" i="0" sz="2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Заявка на целевое КПК и сетевые КПК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Привлечение сетевых педагогов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6635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Оптимизация ресурсов</a:t>
            </a:r>
            <a:endParaRPr b="0" i="0" sz="2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Межшкольное взаимодействие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Интеграция с IT-хабом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6635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Дорожная карта МО</a:t>
            </a:r>
            <a:endParaRPr b="0" i="0" sz="2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Конкретные сроки и ответственные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1260475" marR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2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Целевые показатели</a:t>
            </a:r>
            <a:endParaRPr b="0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Arial"/>
              <a:buNone/>
            </a:pPr>
            <a:r>
              <a:rPr b="1" i="0" lang="ru-RU" sz="2800" u="none" cap="none" strike="noStrike">
                <a:solidFill>
                  <a:srgbClr val="00B050"/>
                </a:solidFill>
                <a:latin typeface="Open Sans"/>
                <a:ea typeface="Open Sans"/>
                <a:cs typeface="Open Sans"/>
                <a:sym typeface="Open Sans"/>
              </a:rPr>
              <a:t>Результат сессии - единый региональный план развития сети на 2026-2027 годы</a:t>
            </a:r>
            <a:endParaRPr b="1" i="0" sz="2400" u="none" cap="none" strike="noStrike">
              <a:solidFill>
                <a:srgbClr val="00B05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27"/>
          <p:cNvSpPr/>
          <p:nvPr/>
        </p:nvSpPr>
        <p:spPr>
          <a:xfrm>
            <a:off x="2110712" y="3682026"/>
            <a:ext cx="4503611" cy="864523"/>
          </a:xfrm>
          <a:custGeom>
            <a:rect b="b" l="l" r="r" t="t"/>
            <a:pathLst>
              <a:path extrusionOk="0" h="864523" w="3512127">
                <a:moveTo>
                  <a:pt x="432261" y="0"/>
                </a:moveTo>
                <a:lnTo>
                  <a:pt x="3512127" y="0"/>
                </a:lnTo>
                <a:moveTo>
                  <a:pt x="3512127" y="864523"/>
                </a:moveTo>
                <a:lnTo>
                  <a:pt x="432261" y="864523"/>
                </a:lnTo>
                <a:moveTo>
                  <a:pt x="432261" y="864523"/>
                </a:moveTo>
                <a:cubicBezTo>
                  <a:pt x="193529" y="864523"/>
                  <a:pt x="0" y="670993"/>
                  <a:pt x="0" y="432261"/>
                </a:cubicBezTo>
                <a:cubicBezTo>
                  <a:pt x="0" y="193529"/>
                  <a:pt x="193529" y="0"/>
                  <a:pt x="432261" y="0"/>
                </a:cubicBezTo>
                <a:moveTo>
                  <a:pt x="3512127" y="0"/>
                </a:moveTo>
                <a:lnTo>
                  <a:pt x="3512127" y="864523"/>
                </a:lnTo>
              </a:path>
            </a:pathLst>
          </a:custGeom>
          <a:noFill/>
          <a:ln cap="flat" cmpd="sng" w="135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2" name="Google Shape;672;p27"/>
          <p:cNvSpPr/>
          <p:nvPr/>
        </p:nvSpPr>
        <p:spPr>
          <a:xfrm>
            <a:off x="2365964" y="1380754"/>
            <a:ext cx="657887" cy="517584"/>
          </a:xfrm>
          <a:custGeom>
            <a:rect b="b" l="l" r="r" t="t"/>
            <a:pathLst>
              <a:path extrusionOk="0" h="304889" w="297377">
                <a:moveTo>
                  <a:pt x="26246" y="277827"/>
                </a:moveTo>
                <a:lnTo>
                  <a:pt x="26246" y="183270"/>
                </a:lnTo>
                <a:cubicBezTo>
                  <a:pt x="26246" y="175809"/>
                  <a:pt x="32293" y="169762"/>
                  <a:pt x="39754" y="169762"/>
                </a:cubicBezTo>
                <a:lnTo>
                  <a:pt x="215360" y="169762"/>
                </a:lnTo>
                <a:cubicBezTo>
                  <a:pt x="222821" y="169762"/>
                  <a:pt x="228868" y="175809"/>
                  <a:pt x="228868" y="183270"/>
                </a:cubicBezTo>
                <a:lnTo>
                  <a:pt x="228868" y="277827"/>
                </a:lnTo>
                <a:moveTo>
                  <a:pt x="215360" y="169762"/>
                </a:moveTo>
                <a:cubicBezTo>
                  <a:pt x="215360" y="121269"/>
                  <a:pt x="176049" y="81959"/>
                  <a:pt x="127557" y="81959"/>
                </a:cubicBezTo>
                <a:cubicBezTo>
                  <a:pt x="79065" y="81959"/>
                  <a:pt x="39754" y="121269"/>
                  <a:pt x="39754" y="169762"/>
                </a:cubicBezTo>
                <a:moveTo>
                  <a:pt x="247982" y="304843"/>
                </a:moveTo>
                <a:lnTo>
                  <a:pt x="7118" y="304843"/>
                </a:lnTo>
                <a:cubicBezTo>
                  <a:pt x="5024" y="304889"/>
                  <a:pt x="3031" y="303946"/>
                  <a:pt x="1737" y="302299"/>
                </a:cubicBezTo>
                <a:cubicBezTo>
                  <a:pt x="443" y="300652"/>
                  <a:pt x="0" y="298492"/>
                  <a:pt x="540" y="296468"/>
                </a:cubicBezTo>
                <a:cubicBezTo>
                  <a:pt x="4162" y="285358"/>
                  <a:pt x="14519" y="277836"/>
                  <a:pt x="26205" y="277827"/>
                </a:cubicBezTo>
                <a:lnTo>
                  <a:pt x="228828" y="277827"/>
                </a:lnTo>
                <a:cubicBezTo>
                  <a:pt x="240514" y="277836"/>
                  <a:pt x="250871" y="285358"/>
                  <a:pt x="254493" y="296468"/>
                </a:cubicBezTo>
                <a:cubicBezTo>
                  <a:pt x="255030" y="298481"/>
                  <a:pt x="254594" y="300628"/>
                  <a:pt x="253316" y="302272"/>
                </a:cubicBezTo>
                <a:cubicBezTo>
                  <a:pt x="252038" y="303916"/>
                  <a:pt x="250065" y="304867"/>
                  <a:pt x="247982" y="304843"/>
                </a:cubicBezTo>
                <a:close/>
                <a:moveTo>
                  <a:pt x="127557" y="81958"/>
                </a:moveTo>
                <a:lnTo>
                  <a:pt x="127557" y="55739"/>
                </a:lnTo>
                <a:cubicBezTo>
                  <a:pt x="127554" y="51879"/>
                  <a:pt x="129202" y="48202"/>
                  <a:pt x="132085" y="45636"/>
                </a:cubicBezTo>
                <a:cubicBezTo>
                  <a:pt x="134969" y="43070"/>
                  <a:pt x="138812" y="41860"/>
                  <a:pt x="142646" y="42312"/>
                </a:cubicBezTo>
                <a:cubicBezTo>
                  <a:pt x="201567" y="49290"/>
                  <a:pt x="248023" y="95751"/>
                  <a:pt x="254993" y="154673"/>
                </a:cubicBezTo>
                <a:cubicBezTo>
                  <a:pt x="255445" y="158504"/>
                  <a:pt x="254236" y="162345"/>
                  <a:pt x="251673" y="165228"/>
                </a:cubicBezTo>
                <a:cubicBezTo>
                  <a:pt x="249110" y="168111"/>
                  <a:pt x="245437" y="169761"/>
                  <a:pt x="241580" y="169762"/>
                </a:cubicBezTo>
                <a:lnTo>
                  <a:pt x="215360" y="169762"/>
                </a:lnTo>
                <a:moveTo>
                  <a:pt x="263855" y="71665"/>
                </a:moveTo>
                <a:lnTo>
                  <a:pt x="235366" y="100154"/>
                </a:lnTo>
                <a:moveTo>
                  <a:pt x="197165" y="61939"/>
                </a:moveTo>
                <a:lnTo>
                  <a:pt x="225640" y="33478"/>
                </a:lnTo>
                <a:moveTo>
                  <a:pt x="246981" y="2637"/>
                </a:moveTo>
                <a:lnTo>
                  <a:pt x="294739" y="50396"/>
                </a:lnTo>
                <a:cubicBezTo>
                  <a:pt x="297377" y="53033"/>
                  <a:pt x="297377" y="57310"/>
                  <a:pt x="294739" y="59947"/>
                </a:cubicBezTo>
                <a:lnTo>
                  <a:pt x="289963" y="64723"/>
                </a:lnTo>
                <a:cubicBezTo>
                  <a:pt x="279413" y="75274"/>
                  <a:pt x="262307" y="75274"/>
                  <a:pt x="251756" y="64723"/>
                </a:cubicBezTo>
                <a:lnTo>
                  <a:pt x="232653" y="45620"/>
                </a:lnTo>
                <a:cubicBezTo>
                  <a:pt x="222102" y="35069"/>
                  <a:pt x="222102" y="17964"/>
                  <a:pt x="232653" y="7413"/>
                </a:cubicBezTo>
                <a:lnTo>
                  <a:pt x="237429" y="2637"/>
                </a:lnTo>
                <a:cubicBezTo>
                  <a:pt x="240067" y="0"/>
                  <a:pt x="244343" y="0"/>
                  <a:pt x="246981" y="2637"/>
                </a:cubicBezTo>
                <a:close/>
                <a:moveTo>
                  <a:pt x="154573" y="277827"/>
                </a:moveTo>
                <a:lnTo>
                  <a:pt x="154573" y="217040"/>
                </a:lnTo>
                <a:cubicBezTo>
                  <a:pt x="154573" y="213310"/>
                  <a:pt x="151549" y="210286"/>
                  <a:pt x="147819" y="210286"/>
                </a:cubicBezTo>
                <a:lnTo>
                  <a:pt x="107295" y="210286"/>
                </a:lnTo>
                <a:cubicBezTo>
                  <a:pt x="103565" y="210286"/>
                  <a:pt x="100541" y="213310"/>
                  <a:pt x="100541" y="217040"/>
                </a:cubicBezTo>
                <a:lnTo>
                  <a:pt x="100541" y="277827"/>
                </a:lnTo>
                <a:moveTo>
                  <a:pt x="63393" y="230548"/>
                </a:moveTo>
                <a:cubicBezTo>
                  <a:pt x="63393" y="228683"/>
                  <a:pt x="61881" y="227171"/>
                  <a:pt x="60016" y="227171"/>
                </a:cubicBezTo>
                <a:moveTo>
                  <a:pt x="59989" y="227171"/>
                </a:moveTo>
                <a:cubicBezTo>
                  <a:pt x="59092" y="227168"/>
                  <a:pt x="58231" y="227522"/>
                  <a:pt x="57597" y="228157"/>
                </a:cubicBezTo>
                <a:cubicBezTo>
                  <a:pt x="56963" y="228791"/>
                  <a:pt x="56608" y="229652"/>
                  <a:pt x="56612" y="230548"/>
                </a:cubicBezTo>
                <a:moveTo>
                  <a:pt x="60016" y="233926"/>
                </a:moveTo>
                <a:cubicBezTo>
                  <a:pt x="59119" y="233929"/>
                  <a:pt x="58258" y="233575"/>
                  <a:pt x="57624" y="232940"/>
                </a:cubicBezTo>
                <a:cubicBezTo>
                  <a:pt x="56990" y="232306"/>
                  <a:pt x="56635" y="231445"/>
                  <a:pt x="56639" y="230548"/>
                </a:cubicBezTo>
                <a:moveTo>
                  <a:pt x="63366" y="230548"/>
                </a:moveTo>
                <a:cubicBezTo>
                  <a:pt x="63366" y="232414"/>
                  <a:pt x="61854" y="233926"/>
                  <a:pt x="59989" y="233926"/>
                </a:cubicBezTo>
                <a:moveTo>
                  <a:pt x="198475" y="230548"/>
                </a:moveTo>
                <a:cubicBezTo>
                  <a:pt x="198475" y="228683"/>
                  <a:pt x="196963" y="227171"/>
                  <a:pt x="195098" y="227171"/>
                </a:cubicBezTo>
                <a:moveTo>
                  <a:pt x="195071" y="227171"/>
                </a:moveTo>
                <a:cubicBezTo>
                  <a:pt x="194174" y="227168"/>
                  <a:pt x="193313" y="227522"/>
                  <a:pt x="192679" y="228157"/>
                </a:cubicBezTo>
                <a:cubicBezTo>
                  <a:pt x="192045" y="228791"/>
                  <a:pt x="191690" y="229652"/>
                  <a:pt x="191694" y="230548"/>
                </a:cubicBezTo>
                <a:moveTo>
                  <a:pt x="195098" y="233926"/>
                </a:moveTo>
                <a:cubicBezTo>
                  <a:pt x="194201" y="233929"/>
                  <a:pt x="193340" y="233575"/>
                  <a:pt x="192706" y="232940"/>
                </a:cubicBezTo>
                <a:cubicBezTo>
                  <a:pt x="192072" y="232306"/>
                  <a:pt x="191717" y="231445"/>
                  <a:pt x="191721" y="230548"/>
                </a:cubicBezTo>
                <a:moveTo>
                  <a:pt x="198448" y="230548"/>
                </a:moveTo>
                <a:cubicBezTo>
                  <a:pt x="198448" y="232414"/>
                  <a:pt x="196936" y="233926"/>
                  <a:pt x="195071" y="233926"/>
                </a:cubicBez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3" name="Google Shape;673;p27"/>
          <p:cNvSpPr/>
          <p:nvPr/>
        </p:nvSpPr>
        <p:spPr>
          <a:xfrm>
            <a:off x="2411861" y="2721484"/>
            <a:ext cx="690902" cy="514300"/>
          </a:xfrm>
          <a:custGeom>
            <a:rect b="b" l="l" r="r" t="t"/>
            <a:pathLst>
              <a:path extrusionOk="0" h="314065" w="314065">
                <a:moveTo>
                  <a:pt x="118196" y="293802"/>
                </a:moveTo>
                <a:lnTo>
                  <a:pt x="46603" y="293802"/>
                </a:lnTo>
                <a:cubicBezTo>
                  <a:pt x="26340" y="293802"/>
                  <a:pt x="10131" y="277593"/>
                  <a:pt x="10131" y="257330"/>
                </a:cubicBezTo>
                <a:lnTo>
                  <a:pt x="10131" y="46603"/>
                </a:lnTo>
                <a:cubicBezTo>
                  <a:pt x="10131" y="26340"/>
                  <a:pt x="26340" y="10131"/>
                  <a:pt x="46603" y="10131"/>
                </a:cubicBezTo>
                <a:lnTo>
                  <a:pt x="145212" y="10131"/>
                </a:lnTo>
                <a:cubicBezTo>
                  <a:pt x="168176" y="10131"/>
                  <a:pt x="185737" y="27691"/>
                  <a:pt x="185737" y="50655"/>
                </a:cubicBezTo>
                <a:lnTo>
                  <a:pt x="185737" y="64163"/>
                </a:lnTo>
                <a:moveTo>
                  <a:pt x="10131" y="233016"/>
                </a:moveTo>
                <a:lnTo>
                  <a:pt x="118196" y="233016"/>
                </a:lnTo>
                <a:moveTo>
                  <a:pt x="81724" y="168176"/>
                </a:moveTo>
                <a:cubicBezTo>
                  <a:pt x="92914" y="168176"/>
                  <a:pt x="101986" y="159104"/>
                  <a:pt x="101986" y="147914"/>
                </a:cubicBezTo>
                <a:cubicBezTo>
                  <a:pt x="101986" y="136724"/>
                  <a:pt x="92914" y="127652"/>
                  <a:pt x="81724" y="127652"/>
                </a:cubicBezTo>
                <a:cubicBezTo>
                  <a:pt x="70533" y="127652"/>
                  <a:pt x="61462" y="136724"/>
                  <a:pt x="61462" y="147914"/>
                </a:cubicBezTo>
                <a:cubicBezTo>
                  <a:pt x="61462" y="159104"/>
                  <a:pt x="70533" y="168176"/>
                  <a:pt x="81724" y="168176"/>
                </a:cubicBezTo>
                <a:close/>
                <a:moveTo>
                  <a:pt x="101986" y="147914"/>
                </a:moveTo>
                <a:lnTo>
                  <a:pt x="101986" y="77672"/>
                </a:lnTo>
                <a:lnTo>
                  <a:pt x="131704" y="97934"/>
                </a:lnTo>
                <a:moveTo>
                  <a:pt x="191140" y="314065"/>
                </a:moveTo>
                <a:lnTo>
                  <a:pt x="289750" y="314065"/>
                </a:lnTo>
                <a:cubicBezTo>
                  <a:pt x="303258" y="314065"/>
                  <a:pt x="314065" y="303258"/>
                  <a:pt x="314065" y="289750"/>
                </a:cubicBezTo>
                <a:lnTo>
                  <a:pt x="314065" y="191140"/>
                </a:lnTo>
                <a:cubicBezTo>
                  <a:pt x="314065" y="177632"/>
                  <a:pt x="303258" y="166826"/>
                  <a:pt x="289750" y="166826"/>
                </a:cubicBezTo>
                <a:lnTo>
                  <a:pt x="191140" y="166826"/>
                </a:lnTo>
                <a:cubicBezTo>
                  <a:pt x="177632" y="166826"/>
                  <a:pt x="166826" y="177632"/>
                  <a:pt x="166826" y="191140"/>
                </a:cubicBezTo>
                <a:lnTo>
                  <a:pt x="166826" y="289750"/>
                </a:lnTo>
                <a:cubicBezTo>
                  <a:pt x="166826" y="303258"/>
                  <a:pt x="177632" y="314065"/>
                  <a:pt x="191140" y="314065"/>
                </a:cubicBezTo>
                <a:close/>
                <a:moveTo>
                  <a:pt x="314065" y="264084"/>
                </a:moveTo>
                <a:lnTo>
                  <a:pt x="166826" y="264084"/>
                </a:lnTo>
                <a:moveTo>
                  <a:pt x="265435" y="314065"/>
                </a:moveTo>
                <a:lnTo>
                  <a:pt x="265435" y="264084"/>
                </a:lnTo>
                <a:moveTo>
                  <a:pt x="215455" y="314065"/>
                </a:moveTo>
                <a:lnTo>
                  <a:pt x="215455" y="264084"/>
                </a:lnTo>
                <a:moveTo>
                  <a:pt x="241121" y="166742"/>
                </a:moveTo>
                <a:lnTo>
                  <a:pt x="241121" y="139936"/>
                </a:lnTo>
                <a:moveTo>
                  <a:pt x="241121" y="139809"/>
                </a:moveTo>
                <a:cubicBezTo>
                  <a:pt x="227692" y="139809"/>
                  <a:pt x="216806" y="128923"/>
                  <a:pt x="216806" y="115494"/>
                </a:cubicBezTo>
                <a:cubicBezTo>
                  <a:pt x="216806" y="102066"/>
                  <a:pt x="227692" y="91180"/>
                  <a:pt x="241121" y="91180"/>
                </a:cubicBezTo>
                <a:cubicBezTo>
                  <a:pt x="254549" y="91180"/>
                  <a:pt x="265435" y="102066"/>
                  <a:pt x="265435" y="115494"/>
                </a:cubicBezTo>
                <a:cubicBezTo>
                  <a:pt x="265435" y="128923"/>
                  <a:pt x="254549" y="139809"/>
                  <a:pt x="241121" y="139809"/>
                </a:cubicBezTo>
                <a:close/>
                <a:moveTo>
                  <a:pt x="208745" y="234368"/>
                </a:moveTo>
                <a:cubicBezTo>
                  <a:pt x="201212" y="234368"/>
                  <a:pt x="195106" y="228262"/>
                  <a:pt x="195106" y="220729"/>
                </a:cubicBezTo>
                <a:cubicBezTo>
                  <a:pt x="195106" y="213196"/>
                  <a:pt x="201212" y="207089"/>
                  <a:pt x="208745" y="207089"/>
                </a:cubicBezTo>
                <a:cubicBezTo>
                  <a:pt x="216278" y="207089"/>
                  <a:pt x="222385" y="213196"/>
                  <a:pt x="222385" y="220729"/>
                </a:cubicBezTo>
                <a:cubicBezTo>
                  <a:pt x="222385" y="228262"/>
                  <a:pt x="216278" y="234368"/>
                  <a:pt x="208745" y="234368"/>
                </a:cubicBezTo>
                <a:close/>
                <a:moveTo>
                  <a:pt x="273497" y="234368"/>
                </a:moveTo>
                <a:cubicBezTo>
                  <a:pt x="265963" y="234368"/>
                  <a:pt x="259856" y="228262"/>
                  <a:pt x="259856" y="220729"/>
                </a:cubicBezTo>
                <a:cubicBezTo>
                  <a:pt x="259856" y="213196"/>
                  <a:pt x="265963" y="207089"/>
                  <a:pt x="273497" y="207089"/>
                </a:cubicBezTo>
                <a:cubicBezTo>
                  <a:pt x="281029" y="207089"/>
                  <a:pt x="287136" y="213196"/>
                  <a:pt x="287136" y="220729"/>
                </a:cubicBezTo>
                <a:cubicBezTo>
                  <a:pt x="287136" y="228262"/>
                  <a:pt x="281029" y="234368"/>
                  <a:pt x="273497" y="234368"/>
                </a:cubicBezTo>
                <a:close/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4" name="Google Shape;674;p27"/>
          <p:cNvSpPr/>
          <p:nvPr/>
        </p:nvSpPr>
        <p:spPr>
          <a:xfrm>
            <a:off x="2301757" y="5182611"/>
            <a:ext cx="736800" cy="548466"/>
          </a:xfrm>
          <a:custGeom>
            <a:rect b="b" l="l" r="r" t="t"/>
            <a:pathLst>
              <a:path extrusionOk="0" h="314065" w="314065">
                <a:moveTo>
                  <a:pt x="246524" y="222209"/>
                </a:moveTo>
                <a:cubicBezTo>
                  <a:pt x="246524" y="222209"/>
                  <a:pt x="239770" y="203298"/>
                  <a:pt x="188439" y="200596"/>
                </a:cubicBezTo>
                <a:cubicBezTo>
                  <a:pt x="183035" y="200596"/>
                  <a:pt x="178983" y="203298"/>
                  <a:pt x="178983" y="207350"/>
                </a:cubicBezTo>
                <a:lnTo>
                  <a:pt x="178983" y="285698"/>
                </a:lnTo>
                <a:cubicBezTo>
                  <a:pt x="178983" y="289750"/>
                  <a:pt x="183035" y="292452"/>
                  <a:pt x="187088" y="292452"/>
                </a:cubicBezTo>
                <a:cubicBezTo>
                  <a:pt x="239770" y="293802"/>
                  <a:pt x="246524" y="314065"/>
                  <a:pt x="246524" y="314065"/>
                </a:cubicBezTo>
                <a:close/>
                <a:moveTo>
                  <a:pt x="246524" y="222209"/>
                </a:moveTo>
                <a:cubicBezTo>
                  <a:pt x="246524" y="222209"/>
                  <a:pt x="253278" y="203298"/>
                  <a:pt x="304609" y="200596"/>
                </a:cubicBezTo>
                <a:cubicBezTo>
                  <a:pt x="310012" y="200596"/>
                  <a:pt x="314065" y="203298"/>
                  <a:pt x="314065" y="207350"/>
                </a:cubicBezTo>
                <a:lnTo>
                  <a:pt x="314065" y="285698"/>
                </a:lnTo>
                <a:cubicBezTo>
                  <a:pt x="314065" y="289750"/>
                  <a:pt x="310012" y="292452"/>
                  <a:pt x="305960" y="292452"/>
                </a:cubicBezTo>
                <a:cubicBezTo>
                  <a:pt x="253278" y="293802"/>
                  <a:pt x="246524" y="314065"/>
                  <a:pt x="246524" y="314065"/>
                </a:cubicBezTo>
                <a:moveTo>
                  <a:pt x="235431" y="82083"/>
                </a:moveTo>
                <a:lnTo>
                  <a:pt x="169843" y="82083"/>
                </a:lnTo>
                <a:moveTo>
                  <a:pt x="202637" y="44243"/>
                </a:moveTo>
                <a:cubicBezTo>
                  <a:pt x="205424" y="44243"/>
                  <a:pt x="207682" y="46502"/>
                  <a:pt x="207682" y="49288"/>
                </a:cubicBezTo>
                <a:cubicBezTo>
                  <a:pt x="207682" y="52074"/>
                  <a:pt x="205424" y="54333"/>
                  <a:pt x="202637" y="54333"/>
                </a:cubicBezTo>
                <a:moveTo>
                  <a:pt x="202638" y="54333"/>
                </a:moveTo>
                <a:cubicBezTo>
                  <a:pt x="199852" y="54333"/>
                  <a:pt x="197593" y="52074"/>
                  <a:pt x="197593" y="49288"/>
                </a:cubicBezTo>
                <a:cubicBezTo>
                  <a:pt x="197593" y="46502"/>
                  <a:pt x="199852" y="44243"/>
                  <a:pt x="202638" y="44243"/>
                </a:cubicBezTo>
                <a:moveTo>
                  <a:pt x="202637" y="111092"/>
                </a:moveTo>
                <a:cubicBezTo>
                  <a:pt x="205424" y="111092"/>
                  <a:pt x="207682" y="113351"/>
                  <a:pt x="207682" y="116138"/>
                </a:cubicBezTo>
                <a:cubicBezTo>
                  <a:pt x="207682" y="118924"/>
                  <a:pt x="205424" y="121183"/>
                  <a:pt x="202637" y="121183"/>
                </a:cubicBezTo>
                <a:moveTo>
                  <a:pt x="202638" y="121183"/>
                </a:moveTo>
                <a:cubicBezTo>
                  <a:pt x="199852" y="121183"/>
                  <a:pt x="197593" y="118924"/>
                  <a:pt x="197593" y="116138"/>
                </a:cubicBezTo>
                <a:cubicBezTo>
                  <a:pt x="197593" y="113351"/>
                  <a:pt x="199852" y="111092"/>
                  <a:pt x="202638" y="111092"/>
                </a:cubicBezTo>
                <a:moveTo>
                  <a:pt x="150059" y="129921"/>
                </a:moveTo>
                <a:lnTo>
                  <a:pt x="93300" y="129921"/>
                </a:lnTo>
                <a:lnTo>
                  <a:pt x="78164" y="186680"/>
                </a:lnTo>
                <a:lnTo>
                  <a:pt x="49154" y="167760"/>
                </a:lnTo>
                <a:moveTo>
                  <a:pt x="288399" y="164124"/>
                </a:moveTo>
                <a:lnTo>
                  <a:pt x="288399" y="29042"/>
                </a:lnTo>
                <a:cubicBezTo>
                  <a:pt x="288399" y="18236"/>
                  <a:pt x="280294" y="10131"/>
                  <a:pt x="269488" y="10131"/>
                </a:cubicBezTo>
                <a:lnTo>
                  <a:pt x="29042" y="10131"/>
                </a:lnTo>
                <a:cubicBezTo>
                  <a:pt x="18235" y="10131"/>
                  <a:pt x="10130" y="18236"/>
                  <a:pt x="10130" y="29042"/>
                </a:cubicBezTo>
                <a:lnTo>
                  <a:pt x="10130" y="214104"/>
                </a:lnTo>
                <a:cubicBezTo>
                  <a:pt x="10130" y="224911"/>
                  <a:pt x="18235" y="233016"/>
                  <a:pt x="29042" y="233016"/>
                </a:cubicBezTo>
                <a:lnTo>
                  <a:pt x="134405" y="233016"/>
                </a:lnTo>
                <a:moveTo>
                  <a:pt x="116845" y="233016"/>
                </a:moveTo>
                <a:lnTo>
                  <a:pt x="107389" y="287048"/>
                </a:lnTo>
                <a:moveTo>
                  <a:pt x="131028" y="287048"/>
                </a:moveTo>
                <a:lnTo>
                  <a:pt x="93881" y="287048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5" name="Google Shape;675;p27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27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Календарь мероприятий СурГУ для педагогов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на 2026 год</a:t>
            </a:r>
            <a:endParaRPr/>
          </a:p>
        </p:txBody>
      </p:sp>
      <p:pic>
        <p:nvPicPr>
          <p:cNvPr id="677" name="Google Shape;67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78" name="Google Shape;678;p27"/>
          <p:cNvGraphicFramePr/>
          <p:nvPr/>
        </p:nvGraphicFramePr>
        <p:xfrm>
          <a:off x="1379476" y="119244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{4A56486E-C503-4FF8-9206-BF994CCA7A52}</a:tableStyleId>
              </a:tblPr>
              <a:tblGrid>
                <a:gridCol w="5898275"/>
                <a:gridCol w="1631425"/>
                <a:gridCol w="1903350"/>
              </a:tblGrid>
              <a:tr h="551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Наименование программы</a:t>
                      </a:r>
                      <a:b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endParaRPr b="1" i="0" sz="16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Даты</a:t>
                      </a:r>
                      <a:endParaRPr b="1" i="0" sz="16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Форма</a:t>
                      </a:r>
                      <a:b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обучения</a:t>
                      </a:r>
                      <a:endParaRPr b="1" i="0" sz="16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1143C0"/>
                    </a:solidFill>
                  </a:tcPr>
                </a:tc>
              </a:tr>
              <a:tr h="10933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Проектно-аналитическая сессия «</a:t>
                      </a: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Развитие муниципальной сети технологических кружков: </a:t>
                      </a:r>
                      <a:b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от модели - к эффективному управлению»</a:t>
                      </a:r>
                      <a:endParaRPr b="0" i="0" sz="16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28.01.2026-30.01.2026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ru-RU" sz="1600" u="none" cap="none" strike="noStrike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04.02.2026-06.02.2026</a:t>
                      </a:r>
                      <a:endParaRPr/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Онлайн часть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Очная часть</a:t>
                      </a:r>
                      <a:endParaRPr/>
                    </a:p>
                  </a:txBody>
                  <a:tcPr marT="9525" marB="0" marR="9525" marL="9525" anchor="ctr"/>
                </a:tc>
              </a:tr>
              <a:tr h="6661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Компетенции преподавателя кружка технической направленности (НТО JUNIOR , 8-11 классы)</a:t>
                      </a:r>
                      <a:endParaRPr b="0" i="0" sz="16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27.04.2026-29.04.2026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ru-RU" sz="1600" u="none" cap="none" strike="noStrike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10.05.2026-02.07.2026</a:t>
                      </a:r>
                      <a:endParaRPr/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Очная часть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t/>
                      </a:r>
                      <a:endParaRPr sz="16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rPr i="1"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Онлайн часть</a:t>
                      </a:r>
                      <a:endParaRPr/>
                    </a:p>
                  </a:txBody>
                  <a:tcPr marT="9525" marB="0" marR="9525" marL="9525" anchor="ctr"/>
                </a:tc>
              </a:tr>
              <a:tr h="8226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Компетенции преподавателя кружка естественно-научной направленности НТО JUNIOR </a:t>
                      </a:r>
                      <a:endParaRPr b="0" i="0" sz="16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15.04.2026-17.04.2026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ru-RU" sz="1600" u="none" cap="none" strike="noStrike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20.04.2026-02.07.2026</a:t>
                      </a:r>
                      <a:endParaRPr/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Очная часть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t/>
                      </a:r>
                      <a:endParaRPr sz="16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rPr i="1"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Онлайн часть</a:t>
                      </a:r>
                      <a:endParaRPr/>
                    </a:p>
                  </a:txBody>
                  <a:tcPr marT="9525" marB="0" marR="9525" marL="9525" anchor="ctr"/>
                </a:tc>
              </a:tr>
              <a:tr h="6661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Компетенции преподавателя кружка естественно-научной направленности (8-11 классы)</a:t>
                      </a:r>
                      <a:endParaRPr b="0" i="0" sz="16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15.04.2026-17.04.2026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i="0" sz="8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Open Sans"/>
                        <a:buNone/>
                      </a:pPr>
                      <a:r>
                        <a:rPr b="0" i="0" lang="ru-RU" sz="1600" u="none" cap="none" strike="noStrike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20.04.2026-02.07.2026</a:t>
                      </a:r>
                      <a:endParaRPr/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Очная часть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t/>
                      </a:r>
                      <a:endParaRPr sz="1600" u="none" cap="none" strike="noStrike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rPr i="1" lang="ru-RU" sz="16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Онлайн часть</a:t>
                      </a:r>
                      <a:endParaRPr/>
                    </a:p>
                  </a:txBody>
                  <a:tcPr marT="9525" marB="0" marR="9525" marL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8"/>
          <p:cNvSpPr/>
          <p:nvPr/>
        </p:nvSpPr>
        <p:spPr>
          <a:xfrm>
            <a:off x="2110712" y="3682026"/>
            <a:ext cx="4503611" cy="864523"/>
          </a:xfrm>
          <a:custGeom>
            <a:rect b="b" l="l" r="r" t="t"/>
            <a:pathLst>
              <a:path extrusionOk="0" h="864523" w="3512127">
                <a:moveTo>
                  <a:pt x="432261" y="0"/>
                </a:moveTo>
                <a:lnTo>
                  <a:pt x="3512127" y="0"/>
                </a:lnTo>
                <a:moveTo>
                  <a:pt x="3512127" y="864523"/>
                </a:moveTo>
                <a:lnTo>
                  <a:pt x="432261" y="864523"/>
                </a:lnTo>
                <a:moveTo>
                  <a:pt x="432261" y="864523"/>
                </a:moveTo>
                <a:cubicBezTo>
                  <a:pt x="193529" y="864523"/>
                  <a:pt x="0" y="670993"/>
                  <a:pt x="0" y="432261"/>
                </a:cubicBezTo>
                <a:cubicBezTo>
                  <a:pt x="0" y="193529"/>
                  <a:pt x="193529" y="0"/>
                  <a:pt x="432261" y="0"/>
                </a:cubicBezTo>
                <a:moveTo>
                  <a:pt x="3512127" y="0"/>
                </a:moveTo>
                <a:lnTo>
                  <a:pt x="3512127" y="864523"/>
                </a:lnTo>
              </a:path>
            </a:pathLst>
          </a:custGeom>
          <a:noFill/>
          <a:ln cap="flat" cmpd="sng" w="135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4" name="Google Shape;684;p28"/>
          <p:cNvSpPr/>
          <p:nvPr/>
        </p:nvSpPr>
        <p:spPr>
          <a:xfrm>
            <a:off x="2365964" y="1380754"/>
            <a:ext cx="657887" cy="517584"/>
          </a:xfrm>
          <a:custGeom>
            <a:rect b="b" l="l" r="r" t="t"/>
            <a:pathLst>
              <a:path extrusionOk="0" h="304889" w="297377">
                <a:moveTo>
                  <a:pt x="26246" y="277827"/>
                </a:moveTo>
                <a:lnTo>
                  <a:pt x="26246" y="183270"/>
                </a:lnTo>
                <a:cubicBezTo>
                  <a:pt x="26246" y="175809"/>
                  <a:pt x="32293" y="169762"/>
                  <a:pt x="39754" y="169762"/>
                </a:cubicBezTo>
                <a:lnTo>
                  <a:pt x="215360" y="169762"/>
                </a:lnTo>
                <a:cubicBezTo>
                  <a:pt x="222821" y="169762"/>
                  <a:pt x="228868" y="175809"/>
                  <a:pt x="228868" y="183270"/>
                </a:cubicBezTo>
                <a:lnTo>
                  <a:pt x="228868" y="277827"/>
                </a:lnTo>
                <a:moveTo>
                  <a:pt x="215360" y="169762"/>
                </a:moveTo>
                <a:cubicBezTo>
                  <a:pt x="215360" y="121269"/>
                  <a:pt x="176049" y="81959"/>
                  <a:pt x="127557" y="81959"/>
                </a:cubicBezTo>
                <a:cubicBezTo>
                  <a:pt x="79065" y="81959"/>
                  <a:pt x="39754" y="121269"/>
                  <a:pt x="39754" y="169762"/>
                </a:cubicBezTo>
                <a:moveTo>
                  <a:pt x="247982" y="304843"/>
                </a:moveTo>
                <a:lnTo>
                  <a:pt x="7118" y="304843"/>
                </a:lnTo>
                <a:cubicBezTo>
                  <a:pt x="5024" y="304889"/>
                  <a:pt x="3031" y="303946"/>
                  <a:pt x="1737" y="302299"/>
                </a:cubicBezTo>
                <a:cubicBezTo>
                  <a:pt x="443" y="300652"/>
                  <a:pt x="0" y="298492"/>
                  <a:pt x="540" y="296468"/>
                </a:cubicBezTo>
                <a:cubicBezTo>
                  <a:pt x="4162" y="285358"/>
                  <a:pt x="14519" y="277836"/>
                  <a:pt x="26205" y="277827"/>
                </a:cubicBezTo>
                <a:lnTo>
                  <a:pt x="228828" y="277827"/>
                </a:lnTo>
                <a:cubicBezTo>
                  <a:pt x="240514" y="277836"/>
                  <a:pt x="250871" y="285358"/>
                  <a:pt x="254493" y="296468"/>
                </a:cubicBezTo>
                <a:cubicBezTo>
                  <a:pt x="255030" y="298481"/>
                  <a:pt x="254594" y="300628"/>
                  <a:pt x="253316" y="302272"/>
                </a:cubicBezTo>
                <a:cubicBezTo>
                  <a:pt x="252038" y="303916"/>
                  <a:pt x="250065" y="304867"/>
                  <a:pt x="247982" y="304843"/>
                </a:cubicBezTo>
                <a:close/>
                <a:moveTo>
                  <a:pt x="127557" y="81958"/>
                </a:moveTo>
                <a:lnTo>
                  <a:pt x="127557" y="55739"/>
                </a:lnTo>
                <a:cubicBezTo>
                  <a:pt x="127554" y="51879"/>
                  <a:pt x="129202" y="48202"/>
                  <a:pt x="132085" y="45636"/>
                </a:cubicBezTo>
                <a:cubicBezTo>
                  <a:pt x="134969" y="43070"/>
                  <a:pt x="138812" y="41860"/>
                  <a:pt x="142646" y="42312"/>
                </a:cubicBezTo>
                <a:cubicBezTo>
                  <a:pt x="201567" y="49290"/>
                  <a:pt x="248023" y="95751"/>
                  <a:pt x="254993" y="154673"/>
                </a:cubicBezTo>
                <a:cubicBezTo>
                  <a:pt x="255445" y="158504"/>
                  <a:pt x="254236" y="162345"/>
                  <a:pt x="251673" y="165228"/>
                </a:cubicBezTo>
                <a:cubicBezTo>
                  <a:pt x="249110" y="168111"/>
                  <a:pt x="245437" y="169761"/>
                  <a:pt x="241580" y="169762"/>
                </a:cubicBezTo>
                <a:lnTo>
                  <a:pt x="215360" y="169762"/>
                </a:lnTo>
                <a:moveTo>
                  <a:pt x="263855" y="71665"/>
                </a:moveTo>
                <a:lnTo>
                  <a:pt x="235366" y="100154"/>
                </a:lnTo>
                <a:moveTo>
                  <a:pt x="197165" y="61939"/>
                </a:moveTo>
                <a:lnTo>
                  <a:pt x="225640" y="33478"/>
                </a:lnTo>
                <a:moveTo>
                  <a:pt x="246981" y="2637"/>
                </a:moveTo>
                <a:lnTo>
                  <a:pt x="294739" y="50396"/>
                </a:lnTo>
                <a:cubicBezTo>
                  <a:pt x="297377" y="53033"/>
                  <a:pt x="297377" y="57310"/>
                  <a:pt x="294739" y="59947"/>
                </a:cubicBezTo>
                <a:lnTo>
                  <a:pt x="289963" y="64723"/>
                </a:lnTo>
                <a:cubicBezTo>
                  <a:pt x="279413" y="75274"/>
                  <a:pt x="262307" y="75274"/>
                  <a:pt x="251756" y="64723"/>
                </a:cubicBezTo>
                <a:lnTo>
                  <a:pt x="232653" y="45620"/>
                </a:lnTo>
                <a:cubicBezTo>
                  <a:pt x="222102" y="35069"/>
                  <a:pt x="222102" y="17964"/>
                  <a:pt x="232653" y="7413"/>
                </a:cubicBezTo>
                <a:lnTo>
                  <a:pt x="237429" y="2637"/>
                </a:lnTo>
                <a:cubicBezTo>
                  <a:pt x="240067" y="0"/>
                  <a:pt x="244343" y="0"/>
                  <a:pt x="246981" y="2637"/>
                </a:cubicBezTo>
                <a:close/>
                <a:moveTo>
                  <a:pt x="154573" y="277827"/>
                </a:moveTo>
                <a:lnTo>
                  <a:pt x="154573" y="217040"/>
                </a:lnTo>
                <a:cubicBezTo>
                  <a:pt x="154573" y="213310"/>
                  <a:pt x="151549" y="210286"/>
                  <a:pt x="147819" y="210286"/>
                </a:cubicBezTo>
                <a:lnTo>
                  <a:pt x="107295" y="210286"/>
                </a:lnTo>
                <a:cubicBezTo>
                  <a:pt x="103565" y="210286"/>
                  <a:pt x="100541" y="213310"/>
                  <a:pt x="100541" y="217040"/>
                </a:cubicBezTo>
                <a:lnTo>
                  <a:pt x="100541" y="277827"/>
                </a:lnTo>
                <a:moveTo>
                  <a:pt x="63393" y="230548"/>
                </a:moveTo>
                <a:cubicBezTo>
                  <a:pt x="63393" y="228683"/>
                  <a:pt x="61881" y="227171"/>
                  <a:pt x="60016" y="227171"/>
                </a:cubicBezTo>
                <a:moveTo>
                  <a:pt x="59989" y="227171"/>
                </a:moveTo>
                <a:cubicBezTo>
                  <a:pt x="59092" y="227168"/>
                  <a:pt x="58231" y="227522"/>
                  <a:pt x="57597" y="228157"/>
                </a:cubicBezTo>
                <a:cubicBezTo>
                  <a:pt x="56963" y="228791"/>
                  <a:pt x="56608" y="229652"/>
                  <a:pt x="56612" y="230548"/>
                </a:cubicBezTo>
                <a:moveTo>
                  <a:pt x="60016" y="233926"/>
                </a:moveTo>
                <a:cubicBezTo>
                  <a:pt x="59119" y="233929"/>
                  <a:pt x="58258" y="233575"/>
                  <a:pt x="57624" y="232940"/>
                </a:cubicBezTo>
                <a:cubicBezTo>
                  <a:pt x="56990" y="232306"/>
                  <a:pt x="56635" y="231445"/>
                  <a:pt x="56639" y="230548"/>
                </a:cubicBezTo>
                <a:moveTo>
                  <a:pt x="63366" y="230548"/>
                </a:moveTo>
                <a:cubicBezTo>
                  <a:pt x="63366" y="232414"/>
                  <a:pt x="61854" y="233926"/>
                  <a:pt x="59989" y="233926"/>
                </a:cubicBezTo>
                <a:moveTo>
                  <a:pt x="198475" y="230548"/>
                </a:moveTo>
                <a:cubicBezTo>
                  <a:pt x="198475" y="228683"/>
                  <a:pt x="196963" y="227171"/>
                  <a:pt x="195098" y="227171"/>
                </a:cubicBezTo>
                <a:moveTo>
                  <a:pt x="195071" y="227171"/>
                </a:moveTo>
                <a:cubicBezTo>
                  <a:pt x="194174" y="227168"/>
                  <a:pt x="193313" y="227522"/>
                  <a:pt x="192679" y="228157"/>
                </a:cubicBezTo>
                <a:cubicBezTo>
                  <a:pt x="192045" y="228791"/>
                  <a:pt x="191690" y="229652"/>
                  <a:pt x="191694" y="230548"/>
                </a:cubicBezTo>
                <a:moveTo>
                  <a:pt x="195098" y="233926"/>
                </a:moveTo>
                <a:cubicBezTo>
                  <a:pt x="194201" y="233929"/>
                  <a:pt x="193340" y="233575"/>
                  <a:pt x="192706" y="232940"/>
                </a:cubicBezTo>
                <a:cubicBezTo>
                  <a:pt x="192072" y="232306"/>
                  <a:pt x="191717" y="231445"/>
                  <a:pt x="191721" y="230548"/>
                </a:cubicBezTo>
                <a:moveTo>
                  <a:pt x="198448" y="230548"/>
                </a:moveTo>
                <a:cubicBezTo>
                  <a:pt x="198448" y="232414"/>
                  <a:pt x="196936" y="233926"/>
                  <a:pt x="195071" y="233926"/>
                </a:cubicBez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5" name="Google Shape;685;p28"/>
          <p:cNvSpPr/>
          <p:nvPr/>
        </p:nvSpPr>
        <p:spPr>
          <a:xfrm>
            <a:off x="2411861" y="2721484"/>
            <a:ext cx="690902" cy="514300"/>
          </a:xfrm>
          <a:custGeom>
            <a:rect b="b" l="l" r="r" t="t"/>
            <a:pathLst>
              <a:path extrusionOk="0" h="314065" w="314065">
                <a:moveTo>
                  <a:pt x="118196" y="293802"/>
                </a:moveTo>
                <a:lnTo>
                  <a:pt x="46603" y="293802"/>
                </a:lnTo>
                <a:cubicBezTo>
                  <a:pt x="26340" y="293802"/>
                  <a:pt x="10131" y="277593"/>
                  <a:pt x="10131" y="257330"/>
                </a:cubicBezTo>
                <a:lnTo>
                  <a:pt x="10131" y="46603"/>
                </a:lnTo>
                <a:cubicBezTo>
                  <a:pt x="10131" y="26340"/>
                  <a:pt x="26340" y="10131"/>
                  <a:pt x="46603" y="10131"/>
                </a:cubicBezTo>
                <a:lnTo>
                  <a:pt x="145212" y="10131"/>
                </a:lnTo>
                <a:cubicBezTo>
                  <a:pt x="168176" y="10131"/>
                  <a:pt x="185737" y="27691"/>
                  <a:pt x="185737" y="50655"/>
                </a:cubicBezTo>
                <a:lnTo>
                  <a:pt x="185737" y="64163"/>
                </a:lnTo>
                <a:moveTo>
                  <a:pt x="10131" y="233016"/>
                </a:moveTo>
                <a:lnTo>
                  <a:pt x="118196" y="233016"/>
                </a:lnTo>
                <a:moveTo>
                  <a:pt x="81724" y="168176"/>
                </a:moveTo>
                <a:cubicBezTo>
                  <a:pt x="92914" y="168176"/>
                  <a:pt x="101986" y="159104"/>
                  <a:pt x="101986" y="147914"/>
                </a:cubicBezTo>
                <a:cubicBezTo>
                  <a:pt x="101986" y="136724"/>
                  <a:pt x="92914" y="127652"/>
                  <a:pt x="81724" y="127652"/>
                </a:cubicBezTo>
                <a:cubicBezTo>
                  <a:pt x="70533" y="127652"/>
                  <a:pt x="61462" y="136724"/>
                  <a:pt x="61462" y="147914"/>
                </a:cubicBezTo>
                <a:cubicBezTo>
                  <a:pt x="61462" y="159104"/>
                  <a:pt x="70533" y="168176"/>
                  <a:pt x="81724" y="168176"/>
                </a:cubicBezTo>
                <a:close/>
                <a:moveTo>
                  <a:pt x="101986" y="147914"/>
                </a:moveTo>
                <a:lnTo>
                  <a:pt x="101986" y="77672"/>
                </a:lnTo>
                <a:lnTo>
                  <a:pt x="131704" y="97934"/>
                </a:lnTo>
                <a:moveTo>
                  <a:pt x="191140" y="314065"/>
                </a:moveTo>
                <a:lnTo>
                  <a:pt x="289750" y="314065"/>
                </a:lnTo>
                <a:cubicBezTo>
                  <a:pt x="303258" y="314065"/>
                  <a:pt x="314065" y="303258"/>
                  <a:pt x="314065" y="289750"/>
                </a:cubicBezTo>
                <a:lnTo>
                  <a:pt x="314065" y="191140"/>
                </a:lnTo>
                <a:cubicBezTo>
                  <a:pt x="314065" y="177632"/>
                  <a:pt x="303258" y="166826"/>
                  <a:pt x="289750" y="166826"/>
                </a:cubicBezTo>
                <a:lnTo>
                  <a:pt x="191140" y="166826"/>
                </a:lnTo>
                <a:cubicBezTo>
                  <a:pt x="177632" y="166826"/>
                  <a:pt x="166826" y="177632"/>
                  <a:pt x="166826" y="191140"/>
                </a:cubicBezTo>
                <a:lnTo>
                  <a:pt x="166826" y="289750"/>
                </a:lnTo>
                <a:cubicBezTo>
                  <a:pt x="166826" y="303258"/>
                  <a:pt x="177632" y="314065"/>
                  <a:pt x="191140" y="314065"/>
                </a:cubicBezTo>
                <a:close/>
                <a:moveTo>
                  <a:pt x="314065" y="264084"/>
                </a:moveTo>
                <a:lnTo>
                  <a:pt x="166826" y="264084"/>
                </a:lnTo>
                <a:moveTo>
                  <a:pt x="265435" y="314065"/>
                </a:moveTo>
                <a:lnTo>
                  <a:pt x="265435" y="264084"/>
                </a:lnTo>
                <a:moveTo>
                  <a:pt x="215455" y="314065"/>
                </a:moveTo>
                <a:lnTo>
                  <a:pt x="215455" y="264084"/>
                </a:lnTo>
                <a:moveTo>
                  <a:pt x="241121" y="166742"/>
                </a:moveTo>
                <a:lnTo>
                  <a:pt x="241121" y="139936"/>
                </a:lnTo>
                <a:moveTo>
                  <a:pt x="241121" y="139809"/>
                </a:moveTo>
                <a:cubicBezTo>
                  <a:pt x="227692" y="139809"/>
                  <a:pt x="216806" y="128923"/>
                  <a:pt x="216806" y="115494"/>
                </a:cubicBezTo>
                <a:cubicBezTo>
                  <a:pt x="216806" y="102066"/>
                  <a:pt x="227692" y="91180"/>
                  <a:pt x="241121" y="91180"/>
                </a:cubicBezTo>
                <a:cubicBezTo>
                  <a:pt x="254549" y="91180"/>
                  <a:pt x="265435" y="102066"/>
                  <a:pt x="265435" y="115494"/>
                </a:cubicBezTo>
                <a:cubicBezTo>
                  <a:pt x="265435" y="128923"/>
                  <a:pt x="254549" y="139809"/>
                  <a:pt x="241121" y="139809"/>
                </a:cubicBezTo>
                <a:close/>
                <a:moveTo>
                  <a:pt x="208745" y="234368"/>
                </a:moveTo>
                <a:cubicBezTo>
                  <a:pt x="201212" y="234368"/>
                  <a:pt x="195106" y="228262"/>
                  <a:pt x="195106" y="220729"/>
                </a:cubicBezTo>
                <a:cubicBezTo>
                  <a:pt x="195106" y="213196"/>
                  <a:pt x="201212" y="207089"/>
                  <a:pt x="208745" y="207089"/>
                </a:cubicBezTo>
                <a:cubicBezTo>
                  <a:pt x="216278" y="207089"/>
                  <a:pt x="222385" y="213196"/>
                  <a:pt x="222385" y="220729"/>
                </a:cubicBezTo>
                <a:cubicBezTo>
                  <a:pt x="222385" y="228262"/>
                  <a:pt x="216278" y="234368"/>
                  <a:pt x="208745" y="234368"/>
                </a:cubicBezTo>
                <a:close/>
                <a:moveTo>
                  <a:pt x="273497" y="234368"/>
                </a:moveTo>
                <a:cubicBezTo>
                  <a:pt x="265963" y="234368"/>
                  <a:pt x="259856" y="228262"/>
                  <a:pt x="259856" y="220729"/>
                </a:cubicBezTo>
                <a:cubicBezTo>
                  <a:pt x="259856" y="213196"/>
                  <a:pt x="265963" y="207089"/>
                  <a:pt x="273497" y="207089"/>
                </a:cubicBezTo>
                <a:cubicBezTo>
                  <a:pt x="281029" y="207089"/>
                  <a:pt x="287136" y="213196"/>
                  <a:pt x="287136" y="220729"/>
                </a:cubicBezTo>
                <a:cubicBezTo>
                  <a:pt x="287136" y="228262"/>
                  <a:pt x="281029" y="234368"/>
                  <a:pt x="273497" y="234368"/>
                </a:cubicBezTo>
                <a:close/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6" name="Google Shape;686;p28"/>
          <p:cNvSpPr/>
          <p:nvPr/>
        </p:nvSpPr>
        <p:spPr>
          <a:xfrm>
            <a:off x="2301757" y="5182611"/>
            <a:ext cx="736800" cy="548466"/>
          </a:xfrm>
          <a:custGeom>
            <a:rect b="b" l="l" r="r" t="t"/>
            <a:pathLst>
              <a:path extrusionOk="0" h="314065" w="314065">
                <a:moveTo>
                  <a:pt x="246524" y="222209"/>
                </a:moveTo>
                <a:cubicBezTo>
                  <a:pt x="246524" y="222209"/>
                  <a:pt x="239770" y="203298"/>
                  <a:pt x="188439" y="200596"/>
                </a:cubicBezTo>
                <a:cubicBezTo>
                  <a:pt x="183035" y="200596"/>
                  <a:pt x="178983" y="203298"/>
                  <a:pt x="178983" y="207350"/>
                </a:cubicBezTo>
                <a:lnTo>
                  <a:pt x="178983" y="285698"/>
                </a:lnTo>
                <a:cubicBezTo>
                  <a:pt x="178983" y="289750"/>
                  <a:pt x="183035" y="292452"/>
                  <a:pt x="187088" y="292452"/>
                </a:cubicBezTo>
                <a:cubicBezTo>
                  <a:pt x="239770" y="293802"/>
                  <a:pt x="246524" y="314065"/>
                  <a:pt x="246524" y="314065"/>
                </a:cubicBezTo>
                <a:close/>
                <a:moveTo>
                  <a:pt x="246524" y="222209"/>
                </a:moveTo>
                <a:cubicBezTo>
                  <a:pt x="246524" y="222209"/>
                  <a:pt x="253278" y="203298"/>
                  <a:pt x="304609" y="200596"/>
                </a:cubicBezTo>
                <a:cubicBezTo>
                  <a:pt x="310012" y="200596"/>
                  <a:pt x="314065" y="203298"/>
                  <a:pt x="314065" y="207350"/>
                </a:cubicBezTo>
                <a:lnTo>
                  <a:pt x="314065" y="285698"/>
                </a:lnTo>
                <a:cubicBezTo>
                  <a:pt x="314065" y="289750"/>
                  <a:pt x="310012" y="292452"/>
                  <a:pt x="305960" y="292452"/>
                </a:cubicBezTo>
                <a:cubicBezTo>
                  <a:pt x="253278" y="293802"/>
                  <a:pt x="246524" y="314065"/>
                  <a:pt x="246524" y="314065"/>
                </a:cubicBezTo>
                <a:moveTo>
                  <a:pt x="235431" y="82083"/>
                </a:moveTo>
                <a:lnTo>
                  <a:pt x="169843" y="82083"/>
                </a:lnTo>
                <a:moveTo>
                  <a:pt x="202637" y="44243"/>
                </a:moveTo>
                <a:cubicBezTo>
                  <a:pt x="205424" y="44243"/>
                  <a:pt x="207682" y="46502"/>
                  <a:pt x="207682" y="49288"/>
                </a:cubicBezTo>
                <a:cubicBezTo>
                  <a:pt x="207682" y="52074"/>
                  <a:pt x="205424" y="54333"/>
                  <a:pt x="202637" y="54333"/>
                </a:cubicBezTo>
                <a:moveTo>
                  <a:pt x="202638" y="54333"/>
                </a:moveTo>
                <a:cubicBezTo>
                  <a:pt x="199852" y="54333"/>
                  <a:pt x="197593" y="52074"/>
                  <a:pt x="197593" y="49288"/>
                </a:cubicBezTo>
                <a:cubicBezTo>
                  <a:pt x="197593" y="46502"/>
                  <a:pt x="199852" y="44243"/>
                  <a:pt x="202638" y="44243"/>
                </a:cubicBezTo>
                <a:moveTo>
                  <a:pt x="202637" y="111092"/>
                </a:moveTo>
                <a:cubicBezTo>
                  <a:pt x="205424" y="111092"/>
                  <a:pt x="207682" y="113351"/>
                  <a:pt x="207682" y="116138"/>
                </a:cubicBezTo>
                <a:cubicBezTo>
                  <a:pt x="207682" y="118924"/>
                  <a:pt x="205424" y="121183"/>
                  <a:pt x="202637" y="121183"/>
                </a:cubicBezTo>
                <a:moveTo>
                  <a:pt x="202638" y="121183"/>
                </a:moveTo>
                <a:cubicBezTo>
                  <a:pt x="199852" y="121183"/>
                  <a:pt x="197593" y="118924"/>
                  <a:pt x="197593" y="116138"/>
                </a:cubicBezTo>
                <a:cubicBezTo>
                  <a:pt x="197593" y="113351"/>
                  <a:pt x="199852" y="111092"/>
                  <a:pt x="202638" y="111092"/>
                </a:cubicBezTo>
                <a:moveTo>
                  <a:pt x="150059" y="129921"/>
                </a:moveTo>
                <a:lnTo>
                  <a:pt x="93300" y="129921"/>
                </a:lnTo>
                <a:lnTo>
                  <a:pt x="78164" y="186680"/>
                </a:lnTo>
                <a:lnTo>
                  <a:pt x="49154" y="167760"/>
                </a:lnTo>
                <a:moveTo>
                  <a:pt x="288399" y="164124"/>
                </a:moveTo>
                <a:lnTo>
                  <a:pt x="288399" y="29042"/>
                </a:lnTo>
                <a:cubicBezTo>
                  <a:pt x="288399" y="18236"/>
                  <a:pt x="280294" y="10131"/>
                  <a:pt x="269488" y="10131"/>
                </a:cubicBezTo>
                <a:lnTo>
                  <a:pt x="29042" y="10131"/>
                </a:lnTo>
                <a:cubicBezTo>
                  <a:pt x="18235" y="10131"/>
                  <a:pt x="10130" y="18236"/>
                  <a:pt x="10130" y="29042"/>
                </a:cubicBezTo>
                <a:lnTo>
                  <a:pt x="10130" y="214104"/>
                </a:lnTo>
                <a:cubicBezTo>
                  <a:pt x="10130" y="224911"/>
                  <a:pt x="18235" y="233016"/>
                  <a:pt x="29042" y="233016"/>
                </a:cubicBezTo>
                <a:lnTo>
                  <a:pt x="134405" y="233016"/>
                </a:lnTo>
                <a:moveTo>
                  <a:pt x="116845" y="233016"/>
                </a:moveTo>
                <a:lnTo>
                  <a:pt x="107389" y="287048"/>
                </a:lnTo>
                <a:moveTo>
                  <a:pt x="131028" y="287048"/>
                </a:moveTo>
                <a:lnTo>
                  <a:pt x="93881" y="287048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7" name="Google Shape;687;p28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28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Календарь мероприятий СурГУ для школьников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на 2026 год</a:t>
            </a:r>
            <a:endParaRPr/>
          </a:p>
        </p:txBody>
      </p:sp>
      <p:pic>
        <p:nvPicPr>
          <p:cNvPr id="689" name="Google Shape;68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90" name="Google Shape;690;p28"/>
          <p:cNvGraphicFramePr/>
          <p:nvPr/>
        </p:nvGraphicFramePr>
        <p:xfrm>
          <a:off x="170424" y="148478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{C030F180-379F-4370-96D5-6F00FF189309}</a:tableStyleId>
              </a:tblPr>
              <a:tblGrid>
                <a:gridCol w="459600"/>
                <a:gridCol w="4596050"/>
                <a:gridCol w="1927775"/>
                <a:gridCol w="779225"/>
                <a:gridCol w="1187250"/>
                <a:gridCol w="864100"/>
                <a:gridCol w="1944225"/>
              </a:tblGrid>
              <a:tr h="8065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№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Профиль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Уровень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Классы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Год освоения программы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месяц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Даты</a:t>
                      </a:r>
                      <a:endParaRPr b="1" i="0" sz="1400" u="none" cap="none" strike="noStrike">
                        <a:solidFill>
                          <a:schemeClr val="lt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>
                    <a:solidFill>
                      <a:srgbClr val="0D9739"/>
                    </a:solidFill>
                  </a:tcPr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Инженерные биологические системы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профи (финал)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8-11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2, 3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февраль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16.02.2026-20.02.2026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Геномное редактирование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профи (финал)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8-11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2, 3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февраль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16.02.2026-20.02.2026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Интеллектуальные энергетические системы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профи (финал)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8-11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2, 3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февраль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09.02.2026-12.02.2026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Технологии беспроводной связи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профи (финал)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8-11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2, 3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февраль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09.02.2026-12.02.2026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Интенсив "Научная медиакоммуникация"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базовый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1,2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05.10.2026-09.10.2026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Интеллектуальные энергетические системы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12.10.2026-15.10.2026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Технологии беспроводной связи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12.10.2026-15.10.2026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Инженерные биологические системы (НТИ)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26.10.2026-30.10.2026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Геномное редактирование (НТИ)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26.10.2026-30.10.2026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Интеллектуальные энергетические системы (НТИ)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26.10.2026-30.10.2026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Технологии беспроводной связи (НТИ)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октябрь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26.10.2026-30.10.2026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НТО JUNIOR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финал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5-7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1,2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ноябрь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10.11.2026-18.11.2026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Инженерные биологические системы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декабрь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30.11.2026-04.12.2026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  <a:tr h="2767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Геномное редактирование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продвинутый (2 тур)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9-10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декабрь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30.11.2026-04.12.2026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0" marR="9525" marL="9525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29"/>
          <p:cNvSpPr/>
          <p:nvPr/>
        </p:nvSpPr>
        <p:spPr>
          <a:xfrm>
            <a:off x="2110712" y="3682026"/>
            <a:ext cx="4503611" cy="864523"/>
          </a:xfrm>
          <a:custGeom>
            <a:rect b="b" l="l" r="r" t="t"/>
            <a:pathLst>
              <a:path extrusionOk="0" h="864523" w="3512127">
                <a:moveTo>
                  <a:pt x="432261" y="0"/>
                </a:moveTo>
                <a:lnTo>
                  <a:pt x="3512127" y="0"/>
                </a:lnTo>
                <a:moveTo>
                  <a:pt x="3512127" y="864523"/>
                </a:moveTo>
                <a:lnTo>
                  <a:pt x="432261" y="864523"/>
                </a:lnTo>
                <a:moveTo>
                  <a:pt x="432261" y="864523"/>
                </a:moveTo>
                <a:cubicBezTo>
                  <a:pt x="193529" y="864523"/>
                  <a:pt x="0" y="670993"/>
                  <a:pt x="0" y="432261"/>
                </a:cubicBezTo>
                <a:cubicBezTo>
                  <a:pt x="0" y="193529"/>
                  <a:pt x="193529" y="0"/>
                  <a:pt x="432261" y="0"/>
                </a:cubicBezTo>
                <a:moveTo>
                  <a:pt x="3512127" y="0"/>
                </a:moveTo>
                <a:lnTo>
                  <a:pt x="3512127" y="864523"/>
                </a:lnTo>
              </a:path>
            </a:pathLst>
          </a:custGeom>
          <a:noFill/>
          <a:ln cap="flat" cmpd="sng" w="135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6" name="Google Shape;696;p29"/>
          <p:cNvSpPr/>
          <p:nvPr/>
        </p:nvSpPr>
        <p:spPr>
          <a:xfrm>
            <a:off x="2365964" y="1380754"/>
            <a:ext cx="657887" cy="517584"/>
          </a:xfrm>
          <a:custGeom>
            <a:rect b="b" l="l" r="r" t="t"/>
            <a:pathLst>
              <a:path extrusionOk="0" h="304889" w="297377">
                <a:moveTo>
                  <a:pt x="26246" y="277827"/>
                </a:moveTo>
                <a:lnTo>
                  <a:pt x="26246" y="183270"/>
                </a:lnTo>
                <a:cubicBezTo>
                  <a:pt x="26246" y="175809"/>
                  <a:pt x="32293" y="169762"/>
                  <a:pt x="39754" y="169762"/>
                </a:cubicBezTo>
                <a:lnTo>
                  <a:pt x="215360" y="169762"/>
                </a:lnTo>
                <a:cubicBezTo>
                  <a:pt x="222821" y="169762"/>
                  <a:pt x="228868" y="175809"/>
                  <a:pt x="228868" y="183270"/>
                </a:cubicBezTo>
                <a:lnTo>
                  <a:pt x="228868" y="277827"/>
                </a:lnTo>
                <a:moveTo>
                  <a:pt x="215360" y="169762"/>
                </a:moveTo>
                <a:cubicBezTo>
                  <a:pt x="215360" y="121269"/>
                  <a:pt x="176049" y="81959"/>
                  <a:pt x="127557" y="81959"/>
                </a:cubicBezTo>
                <a:cubicBezTo>
                  <a:pt x="79065" y="81959"/>
                  <a:pt x="39754" y="121269"/>
                  <a:pt x="39754" y="169762"/>
                </a:cubicBezTo>
                <a:moveTo>
                  <a:pt x="247982" y="304843"/>
                </a:moveTo>
                <a:lnTo>
                  <a:pt x="7118" y="304843"/>
                </a:lnTo>
                <a:cubicBezTo>
                  <a:pt x="5024" y="304889"/>
                  <a:pt x="3031" y="303946"/>
                  <a:pt x="1737" y="302299"/>
                </a:cubicBezTo>
                <a:cubicBezTo>
                  <a:pt x="443" y="300652"/>
                  <a:pt x="0" y="298492"/>
                  <a:pt x="540" y="296468"/>
                </a:cubicBezTo>
                <a:cubicBezTo>
                  <a:pt x="4162" y="285358"/>
                  <a:pt x="14519" y="277836"/>
                  <a:pt x="26205" y="277827"/>
                </a:cubicBezTo>
                <a:lnTo>
                  <a:pt x="228828" y="277827"/>
                </a:lnTo>
                <a:cubicBezTo>
                  <a:pt x="240514" y="277836"/>
                  <a:pt x="250871" y="285358"/>
                  <a:pt x="254493" y="296468"/>
                </a:cubicBezTo>
                <a:cubicBezTo>
                  <a:pt x="255030" y="298481"/>
                  <a:pt x="254594" y="300628"/>
                  <a:pt x="253316" y="302272"/>
                </a:cubicBezTo>
                <a:cubicBezTo>
                  <a:pt x="252038" y="303916"/>
                  <a:pt x="250065" y="304867"/>
                  <a:pt x="247982" y="304843"/>
                </a:cubicBezTo>
                <a:close/>
                <a:moveTo>
                  <a:pt x="127557" y="81958"/>
                </a:moveTo>
                <a:lnTo>
                  <a:pt x="127557" y="55739"/>
                </a:lnTo>
                <a:cubicBezTo>
                  <a:pt x="127554" y="51879"/>
                  <a:pt x="129202" y="48202"/>
                  <a:pt x="132085" y="45636"/>
                </a:cubicBezTo>
                <a:cubicBezTo>
                  <a:pt x="134969" y="43070"/>
                  <a:pt x="138812" y="41860"/>
                  <a:pt x="142646" y="42312"/>
                </a:cubicBezTo>
                <a:cubicBezTo>
                  <a:pt x="201567" y="49290"/>
                  <a:pt x="248023" y="95751"/>
                  <a:pt x="254993" y="154673"/>
                </a:cubicBezTo>
                <a:cubicBezTo>
                  <a:pt x="255445" y="158504"/>
                  <a:pt x="254236" y="162345"/>
                  <a:pt x="251673" y="165228"/>
                </a:cubicBezTo>
                <a:cubicBezTo>
                  <a:pt x="249110" y="168111"/>
                  <a:pt x="245437" y="169761"/>
                  <a:pt x="241580" y="169762"/>
                </a:cubicBezTo>
                <a:lnTo>
                  <a:pt x="215360" y="169762"/>
                </a:lnTo>
                <a:moveTo>
                  <a:pt x="263855" y="71665"/>
                </a:moveTo>
                <a:lnTo>
                  <a:pt x="235366" y="100154"/>
                </a:lnTo>
                <a:moveTo>
                  <a:pt x="197165" y="61939"/>
                </a:moveTo>
                <a:lnTo>
                  <a:pt x="225640" y="33478"/>
                </a:lnTo>
                <a:moveTo>
                  <a:pt x="246981" y="2637"/>
                </a:moveTo>
                <a:lnTo>
                  <a:pt x="294739" y="50396"/>
                </a:lnTo>
                <a:cubicBezTo>
                  <a:pt x="297377" y="53033"/>
                  <a:pt x="297377" y="57310"/>
                  <a:pt x="294739" y="59947"/>
                </a:cubicBezTo>
                <a:lnTo>
                  <a:pt x="289963" y="64723"/>
                </a:lnTo>
                <a:cubicBezTo>
                  <a:pt x="279413" y="75274"/>
                  <a:pt x="262307" y="75274"/>
                  <a:pt x="251756" y="64723"/>
                </a:cubicBezTo>
                <a:lnTo>
                  <a:pt x="232653" y="45620"/>
                </a:lnTo>
                <a:cubicBezTo>
                  <a:pt x="222102" y="35069"/>
                  <a:pt x="222102" y="17964"/>
                  <a:pt x="232653" y="7413"/>
                </a:cubicBezTo>
                <a:lnTo>
                  <a:pt x="237429" y="2637"/>
                </a:lnTo>
                <a:cubicBezTo>
                  <a:pt x="240067" y="0"/>
                  <a:pt x="244343" y="0"/>
                  <a:pt x="246981" y="2637"/>
                </a:cubicBezTo>
                <a:close/>
                <a:moveTo>
                  <a:pt x="154573" y="277827"/>
                </a:moveTo>
                <a:lnTo>
                  <a:pt x="154573" y="217040"/>
                </a:lnTo>
                <a:cubicBezTo>
                  <a:pt x="154573" y="213310"/>
                  <a:pt x="151549" y="210286"/>
                  <a:pt x="147819" y="210286"/>
                </a:cubicBezTo>
                <a:lnTo>
                  <a:pt x="107295" y="210286"/>
                </a:lnTo>
                <a:cubicBezTo>
                  <a:pt x="103565" y="210286"/>
                  <a:pt x="100541" y="213310"/>
                  <a:pt x="100541" y="217040"/>
                </a:cubicBezTo>
                <a:lnTo>
                  <a:pt x="100541" y="277827"/>
                </a:lnTo>
                <a:moveTo>
                  <a:pt x="63393" y="230548"/>
                </a:moveTo>
                <a:cubicBezTo>
                  <a:pt x="63393" y="228683"/>
                  <a:pt x="61881" y="227171"/>
                  <a:pt x="60016" y="227171"/>
                </a:cubicBezTo>
                <a:moveTo>
                  <a:pt x="59989" y="227171"/>
                </a:moveTo>
                <a:cubicBezTo>
                  <a:pt x="59092" y="227168"/>
                  <a:pt x="58231" y="227522"/>
                  <a:pt x="57597" y="228157"/>
                </a:cubicBezTo>
                <a:cubicBezTo>
                  <a:pt x="56963" y="228791"/>
                  <a:pt x="56608" y="229652"/>
                  <a:pt x="56612" y="230548"/>
                </a:cubicBezTo>
                <a:moveTo>
                  <a:pt x="60016" y="233926"/>
                </a:moveTo>
                <a:cubicBezTo>
                  <a:pt x="59119" y="233929"/>
                  <a:pt x="58258" y="233575"/>
                  <a:pt x="57624" y="232940"/>
                </a:cubicBezTo>
                <a:cubicBezTo>
                  <a:pt x="56990" y="232306"/>
                  <a:pt x="56635" y="231445"/>
                  <a:pt x="56639" y="230548"/>
                </a:cubicBezTo>
                <a:moveTo>
                  <a:pt x="63366" y="230548"/>
                </a:moveTo>
                <a:cubicBezTo>
                  <a:pt x="63366" y="232414"/>
                  <a:pt x="61854" y="233926"/>
                  <a:pt x="59989" y="233926"/>
                </a:cubicBezTo>
                <a:moveTo>
                  <a:pt x="198475" y="230548"/>
                </a:moveTo>
                <a:cubicBezTo>
                  <a:pt x="198475" y="228683"/>
                  <a:pt x="196963" y="227171"/>
                  <a:pt x="195098" y="227171"/>
                </a:cubicBezTo>
                <a:moveTo>
                  <a:pt x="195071" y="227171"/>
                </a:moveTo>
                <a:cubicBezTo>
                  <a:pt x="194174" y="227168"/>
                  <a:pt x="193313" y="227522"/>
                  <a:pt x="192679" y="228157"/>
                </a:cubicBezTo>
                <a:cubicBezTo>
                  <a:pt x="192045" y="228791"/>
                  <a:pt x="191690" y="229652"/>
                  <a:pt x="191694" y="230548"/>
                </a:cubicBezTo>
                <a:moveTo>
                  <a:pt x="195098" y="233926"/>
                </a:moveTo>
                <a:cubicBezTo>
                  <a:pt x="194201" y="233929"/>
                  <a:pt x="193340" y="233575"/>
                  <a:pt x="192706" y="232940"/>
                </a:cubicBezTo>
                <a:cubicBezTo>
                  <a:pt x="192072" y="232306"/>
                  <a:pt x="191717" y="231445"/>
                  <a:pt x="191721" y="230548"/>
                </a:cubicBezTo>
                <a:moveTo>
                  <a:pt x="198448" y="230548"/>
                </a:moveTo>
                <a:cubicBezTo>
                  <a:pt x="198448" y="232414"/>
                  <a:pt x="196936" y="233926"/>
                  <a:pt x="195071" y="233926"/>
                </a:cubicBez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7" name="Google Shape;697;p29"/>
          <p:cNvSpPr/>
          <p:nvPr/>
        </p:nvSpPr>
        <p:spPr>
          <a:xfrm>
            <a:off x="2411861" y="2721484"/>
            <a:ext cx="690902" cy="514300"/>
          </a:xfrm>
          <a:custGeom>
            <a:rect b="b" l="l" r="r" t="t"/>
            <a:pathLst>
              <a:path extrusionOk="0" h="314065" w="314065">
                <a:moveTo>
                  <a:pt x="118196" y="293802"/>
                </a:moveTo>
                <a:lnTo>
                  <a:pt x="46603" y="293802"/>
                </a:lnTo>
                <a:cubicBezTo>
                  <a:pt x="26340" y="293802"/>
                  <a:pt x="10131" y="277593"/>
                  <a:pt x="10131" y="257330"/>
                </a:cubicBezTo>
                <a:lnTo>
                  <a:pt x="10131" y="46603"/>
                </a:lnTo>
                <a:cubicBezTo>
                  <a:pt x="10131" y="26340"/>
                  <a:pt x="26340" y="10131"/>
                  <a:pt x="46603" y="10131"/>
                </a:cubicBezTo>
                <a:lnTo>
                  <a:pt x="145212" y="10131"/>
                </a:lnTo>
                <a:cubicBezTo>
                  <a:pt x="168176" y="10131"/>
                  <a:pt x="185737" y="27691"/>
                  <a:pt x="185737" y="50655"/>
                </a:cubicBezTo>
                <a:lnTo>
                  <a:pt x="185737" y="64163"/>
                </a:lnTo>
                <a:moveTo>
                  <a:pt x="10131" y="233016"/>
                </a:moveTo>
                <a:lnTo>
                  <a:pt x="118196" y="233016"/>
                </a:lnTo>
                <a:moveTo>
                  <a:pt x="81724" y="168176"/>
                </a:moveTo>
                <a:cubicBezTo>
                  <a:pt x="92914" y="168176"/>
                  <a:pt x="101986" y="159104"/>
                  <a:pt x="101986" y="147914"/>
                </a:cubicBezTo>
                <a:cubicBezTo>
                  <a:pt x="101986" y="136724"/>
                  <a:pt x="92914" y="127652"/>
                  <a:pt x="81724" y="127652"/>
                </a:cubicBezTo>
                <a:cubicBezTo>
                  <a:pt x="70533" y="127652"/>
                  <a:pt x="61462" y="136724"/>
                  <a:pt x="61462" y="147914"/>
                </a:cubicBezTo>
                <a:cubicBezTo>
                  <a:pt x="61462" y="159104"/>
                  <a:pt x="70533" y="168176"/>
                  <a:pt x="81724" y="168176"/>
                </a:cubicBezTo>
                <a:close/>
                <a:moveTo>
                  <a:pt x="101986" y="147914"/>
                </a:moveTo>
                <a:lnTo>
                  <a:pt x="101986" y="77672"/>
                </a:lnTo>
                <a:lnTo>
                  <a:pt x="131704" y="97934"/>
                </a:lnTo>
                <a:moveTo>
                  <a:pt x="191140" y="314065"/>
                </a:moveTo>
                <a:lnTo>
                  <a:pt x="289750" y="314065"/>
                </a:lnTo>
                <a:cubicBezTo>
                  <a:pt x="303258" y="314065"/>
                  <a:pt x="314065" y="303258"/>
                  <a:pt x="314065" y="289750"/>
                </a:cubicBezTo>
                <a:lnTo>
                  <a:pt x="314065" y="191140"/>
                </a:lnTo>
                <a:cubicBezTo>
                  <a:pt x="314065" y="177632"/>
                  <a:pt x="303258" y="166826"/>
                  <a:pt x="289750" y="166826"/>
                </a:cubicBezTo>
                <a:lnTo>
                  <a:pt x="191140" y="166826"/>
                </a:lnTo>
                <a:cubicBezTo>
                  <a:pt x="177632" y="166826"/>
                  <a:pt x="166826" y="177632"/>
                  <a:pt x="166826" y="191140"/>
                </a:cubicBezTo>
                <a:lnTo>
                  <a:pt x="166826" y="289750"/>
                </a:lnTo>
                <a:cubicBezTo>
                  <a:pt x="166826" y="303258"/>
                  <a:pt x="177632" y="314065"/>
                  <a:pt x="191140" y="314065"/>
                </a:cubicBezTo>
                <a:close/>
                <a:moveTo>
                  <a:pt x="314065" y="264084"/>
                </a:moveTo>
                <a:lnTo>
                  <a:pt x="166826" y="264084"/>
                </a:lnTo>
                <a:moveTo>
                  <a:pt x="265435" y="314065"/>
                </a:moveTo>
                <a:lnTo>
                  <a:pt x="265435" y="264084"/>
                </a:lnTo>
                <a:moveTo>
                  <a:pt x="215455" y="314065"/>
                </a:moveTo>
                <a:lnTo>
                  <a:pt x="215455" y="264084"/>
                </a:lnTo>
                <a:moveTo>
                  <a:pt x="241121" y="166742"/>
                </a:moveTo>
                <a:lnTo>
                  <a:pt x="241121" y="139936"/>
                </a:lnTo>
                <a:moveTo>
                  <a:pt x="241121" y="139809"/>
                </a:moveTo>
                <a:cubicBezTo>
                  <a:pt x="227692" y="139809"/>
                  <a:pt x="216806" y="128923"/>
                  <a:pt x="216806" y="115494"/>
                </a:cubicBezTo>
                <a:cubicBezTo>
                  <a:pt x="216806" y="102066"/>
                  <a:pt x="227692" y="91180"/>
                  <a:pt x="241121" y="91180"/>
                </a:cubicBezTo>
                <a:cubicBezTo>
                  <a:pt x="254549" y="91180"/>
                  <a:pt x="265435" y="102066"/>
                  <a:pt x="265435" y="115494"/>
                </a:cubicBezTo>
                <a:cubicBezTo>
                  <a:pt x="265435" y="128923"/>
                  <a:pt x="254549" y="139809"/>
                  <a:pt x="241121" y="139809"/>
                </a:cubicBezTo>
                <a:close/>
                <a:moveTo>
                  <a:pt x="208745" y="234368"/>
                </a:moveTo>
                <a:cubicBezTo>
                  <a:pt x="201212" y="234368"/>
                  <a:pt x="195106" y="228262"/>
                  <a:pt x="195106" y="220729"/>
                </a:cubicBezTo>
                <a:cubicBezTo>
                  <a:pt x="195106" y="213196"/>
                  <a:pt x="201212" y="207089"/>
                  <a:pt x="208745" y="207089"/>
                </a:cubicBezTo>
                <a:cubicBezTo>
                  <a:pt x="216278" y="207089"/>
                  <a:pt x="222385" y="213196"/>
                  <a:pt x="222385" y="220729"/>
                </a:cubicBezTo>
                <a:cubicBezTo>
                  <a:pt x="222385" y="228262"/>
                  <a:pt x="216278" y="234368"/>
                  <a:pt x="208745" y="234368"/>
                </a:cubicBezTo>
                <a:close/>
                <a:moveTo>
                  <a:pt x="273497" y="234368"/>
                </a:moveTo>
                <a:cubicBezTo>
                  <a:pt x="265963" y="234368"/>
                  <a:pt x="259856" y="228262"/>
                  <a:pt x="259856" y="220729"/>
                </a:cubicBezTo>
                <a:cubicBezTo>
                  <a:pt x="259856" y="213196"/>
                  <a:pt x="265963" y="207089"/>
                  <a:pt x="273497" y="207089"/>
                </a:cubicBezTo>
                <a:cubicBezTo>
                  <a:pt x="281029" y="207089"/>
                  <a:pt x="287136" y="213196"/>
                  <a:pt x="287136" y="220729"/>
                </a:cubicBezTo>
                <a:cubicBezTo>
                  <a:pt x="287136" y="228262"/>
                  <a:pt x="281029" y="234368"/>
                  <a:pt x="273497" y="234368"/>
                </a:cubicBezTo>
                <a:close/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8" name="Google Shape;698;p29"/>
          <p:cNvSpPr/>
          <p:nvPr/>
        </p:nvSpPr>
        <p:spPr>
          <a:xfrm>
            <a:off x="2301757" y="5182611"/>
            <a:ext cx="736800" cy="548466"/>
          </a:xfrm>
          <a:custGeom>
            <a:rect b="b" l="l" r="r" t="t"/>
            <a:pathLst>
              <a:path extrusionOk="0" h="314065" w="314065">
                <a:moveTo>
                  <a:pt x="246524" y="222209"/>
                </a:moveTo>
                <a:cubicBezTo>
                  <a:pt x="246524" y="222209"/>
                  <a:pt x="239770" y="203298"/>
                  <a:pt x="188439" y="200596"/>
                </a:cubicBezTo>
                <a:cubicBezTo>
                  <a:pt x="183035" y="200596"/>
                  <a:pt x="178983" y="203298"/>
                  <a:pt x="178983" y="207350"/>
                </a:cubicBezTo>
                <a:lnTo>
                  <a:pt x="178983" y="285698"/>
                </a:lnTo>
                <a:cubicBezTo>
                  <a:pt x="178983" y="289750"/>
                  <a:pt x="183035" y="292452"/>
                  <a:pt x="187088" y="292452"/>
                </a:cubicBezTo>
                <a:cubicBezTo>
                  <a:pt x="239770" y="293802"/>
                  <a:pt x="246524" y="314065"/>
                  <a:pt x="246524" y="314065"/>
                </a:cubicBezTo>
                <a:close/>
                <a:moveTo>
                  <a:pt x="246524" y="222209"/>
                </a:moveTo>
                <a:cubicBezTo>
                  <a:pt x="246524" y="222209"/>
                  <a:pt x="253278" y="203298"/>
                  <a:pt x="304609" y="200596"/>
                </a:cubicBezTo>
                <a:cubicBezTo>
                  <a:pt x="310012" y="200596"/>
                  <a:pt x="314065" y="203298"/>
                  <a:pt x="314065" y="207350"/>
                </a:cubicBezTo>
                <a:lnTo>
                  <a:pt x="314065" y="285698"/>
                </a:lnTo>
                <a:cubicBezTo>
                  <a:pt x="314065" y="289750"/>
                  <a:pt x="310012" y="292452"/>
                  <a:pt x="305960" y="292452"/>
                </a:cubicBezTo>
                <a:cubicBezTo>
                  <a:pt x="253278" y="293802"/>
                  <a:pt x="246524" y="314065"/>
                  <a:pt x="246524" y="314065"/>
                </a:cubicBezTo>
                <a:moveTo>
                  <a:pt x="235431" y="82083"/>
                </a:moveTo>
                <a:lnTo>
                  <a:pt x="169843" y="82083"/>
                </a:lnTo>
                <a:moveTo>
                  <a:pt x="202637" y="44243"/>
                </a:moveTo>
                <a:cubicBezTo>
                  <a:pt x="205424" y="44243"/>
                  <a:pt x="207682" y="46502"/>
                  <a:pt x="207682" y="49288"/>
                </a:cubicBezTo>
                <a:cubicBezTo>
                  <a:pt x="207682" y="52074"/>
                  <a:pt x="205424" y="54333"/>
                  <a:pt x="202637" y="54333"/>
                </a:cubicBezTo>
                <a:moveTo>
                  <a:pt x="202638" y="54333"/>
                </a:moveTo>
                <a:cubicBezTo>
                  <a:pt x="199852" y="54333"/>
                  <a:pt x="197593" y="52074"/>
                  <a:pt x="197593" y="49288"/>
                </a:cubicBezTo>
                <a:cubicBezTo>
                  <a:pt x="197593" y="46502"/>
                  <a:pt x="199852" y="44243"/>
                  <a:pt x="202638" y="44243"/>
                </a:cubicBezTo>
                <a:moveTo>
                  <a:pt x="202637" y="111092"/>
                </a:moveTo>
                <a:cubicBezTo>
                  <a:pt x="205424" y="111092"/>
                  <a:pt x="207682" y="113351"/>
                  <a:pt x="207682" y="116138"/>
                </a:cubicBezTo>
                <a:cubicBezTo>
                  <a:pt x="207682" y="118924"/>
                  <a:pt x="205424" y="121183"/>
                  <a:pt x="202637" y="121183"/>
                </a:cubicBezTo>
                <a:moveTo>
                  <a:pt x="202638" y="121183"/>
                </a:moveTo>
                <a:cubicBezTo>
                  <a:pt x="199852" y="121183"/>
                  <a:pt x="197593" y="118924"/>
                  <a:pt x="197593" y="116138"/>
                </a:cubicBezTo>
                <a:cubicBezTo>
                  <a:pt x="197593" y="113351"/>
                  <a:pt x="199852" y="111092"/>
                  <a:pt x="202638" y="111092"/>
                </a:cubicBezTo>
                <a:moveTo>
                  <a:pt x="150059" y="129921"/>
                </a:moveTo>
                <a:lnTo>
                  <a:pt x="93300" y="129921"/>
                </a:lnTo>
                <a:lnTo>
                  <a:pt x="78164" y="186680"/>
                </a:lnTo>
                <a:lnTo>
                  <a:pt x="49154" y="167760"/>
                </a:lnTo>
                <a:moveTo>
                  <a:pt x="288399" y="164124"/>
                </a:moveTo>
                <a:lnTo>
                  <a:pt x="288399" y="29042"/>
                </a:lnTo>
                <a:cubicBezTo>
                  <a:pt x="288399" y="18236"/>
                  <a:pt x="280294" y="10131"/>
                  <a:pt x="269488" y="10131"/>
                </a:cubicBezTo>
                <a:lnTo>
                  <a:pt x="29042" y="10131"/>
                </a:lnTo>
                <a:cubicBezTo>
                  <a:pt x="18235" y="10131"/>
                  <a:pt x="10130" y="18236"/>
                  <a:pt x="10130" y="29042"/>
                </a:cubicBezTo>
                <a:lnTo>
                  <a:pt x="10130" y="214104"/>
                </a:lnTo>
                <a:cubicBezTo>
                  <a:pt x="10130" y="224911"/>
                  <a:pt x="18235" y="233016"/>
                  <a:pt x="29042" y="233016"/>
                </a:cubicBezTo>
                <a:lnTo>
                  <a:pt x="134405" y="233016"/>
                </a:lnTo>
                <a:moveTo>
                  <a:pt x="116845" y="233016"/>
                </a:moveTo>
                <a:lnTo>
                  <a:pt x="107389" y="287048"/>
                </a:lnTo>
                <a:moveTo>
                  <a:pt x="131028" y="287048"/>
                </a:moveTo>
                <a:lnTo>
                  <a:pt x="93881" y="287048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9" name="Google Shape;699;p29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p29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Целевые показатели и контакты</a:t>
            </a:r>
            <a:endParaRPr/>
          </a:p>
        </p:txBody>
      </p:sp>
      <p:pic>
        <p:nvPicPr>
          <p:cNvPr id="701" name="Google Shape;70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02" name="Google Shape;702;p29"/>
          <p:cNvGraphicFramePr/>
          <p:nvPr/>
        </p:nvGraphicFramePr>
        <p:xfrm>
          <a:off x="488000" y="148478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{1BE1FBCF-5CA5-4F43-B21B-471C77E14D03}</a:tableStyleId>
              </a:tblPr>
              <a:tblGrid>
                <a:gridCol w="2965175"/>
                <a:gridCol w="1012500"/>
                <a:gridCol w="1084825"/>
                <a:gridCol w="1063800"/>
              </a:tblGrid>
              <a:tr h="55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Показатель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2025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2026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2027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</a:tr>
              <a:tr h="55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Педагоги с КПК по МО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95%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8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Обеспеченность оборудованием каждого кружка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95%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100%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56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Преемственность педагогов в муниципалитете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25%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Участники 1 этапа НТО от численности участников кружка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Участники 2 этапа НТО (конверсия от 1 этапа)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20%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Призеры финала НТО (на регион)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30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50</a:t>
                      </a:r>
                      <a:endParaRPr/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03" name="Google Shape;703;p29"/>
          <p:cNvSpPr/>
          <p:nvPr/>
        </p:nvSpPr>
        <p:spPr>
          <a:xfrm>
            <a:off x="6935416" y="2171919"/>
            <a:ext cx="5256584" cy="3065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</a:pPr>
            <a:r>
              <a:rPr b="1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Контакты регионального координатора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∙"/>
            </a:pPr>
            <a:r>
              <a:rPr b="0" i="0" lang="ru-RU" sz="180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📧</a:t>
            </a:r>
            <a:r>
              <a:rPr b="0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rmc.dod@surgu.ru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∙"/>
            </a:pPr>
            <a:r>
              <a:rPr b="0" i="0" lang="ru-RU" sz="180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📱</a:t>
            </a:r>
            <a:r>
              <a:rPr b="0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+7 (3462) 76-31-15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∙"/>
            </a:pPr>
            <a:r>
              <a:rPr b="0" i="0" lang="ru-RU" sz="180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🌐</a:t>
            </a:r>
            <a:r>
              <a:rPr b="0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http://argo.surgu.ru/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∙"/>
            </a:pPr>
            <a:r>
              <a:rPr b="0" i="0" lang="ru-RU" sz="180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📱</a:t>
            </a:r>
            <a:r>
              <a:rPr b="0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ВКонтакте: vk.com/dopsurgu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∙"/>
            </a:pPr>
            <a:r>
              <a:rPr b="0" i="0" lang="ru-RU" sz="180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📱 </a:t>
            </a:r>
            <a:r>
              <a:rPr b="0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В MAX (для координаторов): https://clck.ru/3QqTxs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794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"/>
          <p:cNvSpPr txBox="1"/>
          <p:nvPr>
            <p:ph idx="12" type="sldNum"/>
          </p:nvPr>
        </p:nvSpPr>
        <p:spPr>
          <a:xfrm>
            <a:off x="10053189" y="6458900"/>
            <a:ext cx="43740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Open Sans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75757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1200" u="none" cap="none" strike="noStrike">
              <a:solidFill>
                <a:srgbClr val="75757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9" name="Google Shape;349;p3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3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</a:pPr>
            <a:r>
              <a:rPr b="1" i="0" lang="ru-RU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Динамика развития региональной сети кружков</a:t>
            </a:r>
            <a:endParaRPr/>
          </a:p>
        </p:txBody>
      </p:sp>
      <p:pic>
        <p:nvPicPr>
          <p:cNvPr id="351" name="Google Shape;35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52" name="Google Shape;352;p3"/>
          <p:cNvGraphicFramePr/>
          <p:nvPr/>
        </p:nvGraphicFramePr>
        <p:xfrm>
          <a:off x="7968208" y="1167752"/>
          <a:ext cx="4032448" cy="3248451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353" name="Google Shape;353;p3"/>
          <p:cNvSpPr txBox="1"/>
          <p:nvPr/>
        </p:nvSpPr>
        <p:spPr>
          <a:xfrm>
            <a:off x="767408" y="5818560"/>
            <a:ext cx="559836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</a:pPr>
            <a:r>
              <a:rPr b="1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2024 год (факт): 96 кружков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</a:pPr>
            <a:r>
              <a:rPr b="1" i="0" lang="ru-RU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2025 год (факт на 30.10.2025): 656 кружков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54" name="Google Shape;354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002438"/>
            <a:ext cx="8067953" cy="4889423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3"/>
          <p:cNvSpPr txBox="1"/>
          <p:nvPr/>
        </p:nvSpPr>
        <p:spPr>
          <a:xfrm>
            <a:off x="8216985" y="5079896"/>
            <a:ext cx="367240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b="1" i="0" lang="ru-RU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22 муниципалитета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b="1" i="0" lang="ru-RU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239 ОО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b="1" i="0" lang="ru-RU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21 700+ участников кружков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0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11308715" w="2010410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0" name="Google Shape;710;p30"/>
          <p:cNvSpPr txBox="1"/>
          <p:nvPr/>
        </p:nvSpPr>
        <p:spPr>
          <a:xfrm>
            <a:off x="1008801" y="6188322"/>
            <a:ext cx="1914605" cy="2936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5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t.me/rmc_dod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1" name="Google Shape;711;p30"/>
          <p:cNvSpPr txBox="1"/>
          <p:nvPr/>
        </p:nvSpPr>
        <p:spPr>
          <a:xfrm>
            <a:off x="3293142" y="6161280"/>
            <a:ext cx="2122920" cy="2936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5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vk.com/dopsurgu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12" name="Google Shape;712;p30"/>
          <p:cNvGrpSpPr/>
          <p:nvPr/>
        </p:nvGrpSpPr>
        <p:grpSpPr>
          <a:xfrm>
            <a:off x="3083593" y="1409830"/>
            <a:ext cx="5172648" cy="567320"/>
            <a:chOff x="4626162" y="2633522"/>
            <a:chExt cx="9009358" cy="1197610"/>
          </a:xfrm>
        </p:grpSpPr>
        <p:sp>
          <p:nvSpPr>
            <p:cNvPr id="713" name="Google Shape;713;p30"/>
            <p:cNvSpPr/>
            <p:nvPr/>
          </p:nvSpPr>
          <p:spPr>
            <a:xfrm>
              <a:off x="4626162" y="2633522"/>
              <a:ext cx="9009358" cy="1197610"/>
            </a:xfrm>
            <a:custGeom>
              <a:rect b="b" l="l" r="r" t="t"/>
              <a:pathLst>
                <a:path extrusionOk="0" h="1197610" w="9511030">
                  <a:moveTo>
                    <a:pt x="9248671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1" y="35739"/>
                  </a:lnTo>
                  <a:lnTo>
                    <a:pt x="93116" y="61565"/>
                  </a:lnTo>
                  <a:lnTo>
                    <a:pt x="61565" y="93116"/>
                  </a:lnTo>
                  <a:lnTo>
                    <a:pt x="35739" y="129651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935699"/>
                  </a:lnTo>
                  <a:lnTo>
                    <a:pt x="4217" y="982752"/>
                  </a:lnTo>
                  <a:lnTo>
                    <a:pt x="16377" y="1027039"/>
                  </a:lnTo>
                  <a:lnTo>
                    <a:pt x="35739" y="1067820"/>
                  </a:lnTo>
                  <a:lnTo>
                    <a:pt x="61565" y="1104355"/>
                  </a:lnTo>
                  <a:lnTo>
                    <a:pt x="93116" y="1135905"/>
                  </a:lnTo>
                  <a:lnTo>
                    <a:pt x="129651" y="1161731"/>
                  </a:lnTo>
                  <a:lnTo>
                    <a:pt x="170431" y="1181094"/>
                  </a:lnTo>
                  <a:lnTo>
                    <a:pt x="214718" y="1193253"/>
                  </a:lnTo>
                  <a:lnTo>
                    <a:pt x="261772" y="1197471"/>
                  </a:lnTo>
                  <a:lnTo>
                    <a:pt x="9248671" y="1197471"/>
                  </a:lnTo>
                  <a:lnTo>
                    <a:pt x="9295727" y="1193253"/>
                  </a:lnTo>
                  <a:lnTo>
                    <a:pt x="9340015" y="1181094"/>
                  </a:lnTo>
                  <a:lnTo>
                    <a:pt x="9380796" y="1161731"/>
                  </a:lnTo>
                  <a:lnTo>
                    <a:pt x="9417331" y="1135905"/>
                  </a:lnTo>
                  <a:lnTo>
                    <a:pt x="9448880" y="1104355"/>
                  </a:lnTo>
                  <a:lnTo>
                    <a:pt x="9474705" y="1067820"/>
                  </a:lnTo>
                  <a:lnTo>
                    <a:pt x="9494067" y="1027039"/>
                  </a:lnTo>
                  <a:lnTo>
                    <a:pt x="9506226" y="982752"/>
                  </a:lnTo>
                  <a:lnTo>
                    <a:pt x="9510443" y="935699"/>
                  </a:lnTo>
                  <a:lnTo>
                    <a:pt x="9510443" y="261772"/>
                  </a:lnTo>
                  <a:lnTo>
                    <a:pt x="9506226" y="214718"/>
                  </a:lnTo>
                  <a:lnTo>
                    <a:pt x="9494067" y="170431"/>
                  </a:lnTo>
                  <a:lnTo>
                    <a:pt x="9474705" y="129651"/>
                  </a:lnTo>
                  <a:lnTo>
                    <a:pt x="9448880" y="93116"/>
                  </a:lnTo>
                  <a:lnTo>
                    <a:pt x="9417331" y="61565"/>
                  </a:lnTo>
                  <a:lnTo>
                    <a:pt x="9380796" y="35739"/>
                  </a:lnTo>
                  <a:lnTo>
                    <a:pt x="9340015" y="16377"/>
                  </a:lnTo>
                  <a:lnTo>
                    <a:pt x="9295727" y="4217"/>
                  </a:lnTo>
                  <a:lnTo>
                    <a:pt x="92486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14" name="Google Shape;714;p30"/>
            <p:cNvSpPr/>
            <p:nvPr/>
          </p:nvSpPr>
          <p:spPr>
            <a:xfrm>
              <a:off x="4987565" y="2972440"/>
              <a:ext cx="592455" cy="591820"/>
            </a:xfrm>
            <a:custGeom>
              <a:rect b="b" l="l" r="r" t="t"/>
              <a:pathLst>
                <a:path extrusionOk="0" h="591820" w="592454">
                  <a:moveTo>
                    <a:pt x="374341" y="0"/>
                  </a:moveTo>
                  <a:lnTo>
                    <a:pt x="331681" y="5040"/>
                  </a:lnTo>
                  <a:lnTo>
                    <a:pt x="290265" y="18759"/>
                  </a:lnTo>
                  <a:lnTo>
                    <a:pt x="251416" y="41267"/>
                  </a:lnTo>
                  <a:lnTo>
                    <a:pt x="215356" y="73546"/>
                  </a:lnTo>
                  <a:lnTo>
                    <a:pt x="189091" y="110692"/>
                  </a:lnTo>
                  <a:lnTo>
                    <a:pt x="172737" y="152233"/>
                  </a:lnTo>
                  <a:lnTo>
                    <a:pt x="166412" y="197702"/>
                  </a:lnTo>
                  <a:lnTo>
                    <a:pt x="170234" y="246626"/>
                  </a:lnTo>
                  <a:lnTo>
                    <a:pt x="184321" y="298537"/>
                  </a:lnTo>
                  <a:lnTo>
                    <a:pt x="208789" y="352964"/>
                  </a:lnTo>
                  <a:lnTo>
                    <a:pt x="36061" y="524728"/>
                  </a:lnTo>
                  <a:lnTo>
                    <a:pt x="28609" y="531625"/>
                  </a:lnTo>
                  <a:lnTo>
                    <a:pt x="21004" y="538444"/>
                  </a:lnTo>
                  <a:lnTo>
                    <a:pt x="14027" y="545607"/>
                  </a:lnTo>
                  <a:lnTo>
                    <a:pt x="8460" y="553534"/>
                  </a:lnTo>
                  <a:lnTo>
                    <a:pt x="4982" y="562283"/>
                  </a:lnTo>
                  <a:lnTo>
                    <a:pt x="2958" y="571820"/>
                  </a:lnTo>
                  <a:lnTo>
                    <a:pt x="1569" y="581701"/>
                  </a:lnTo>
                  <a:lnTo>
                    <a:pt x="0" y="591480"/>
                  </a:lnTo>
                  <a:lnTo>
                    <a:pt x="10156" y="590017"/>
                  </a:lnTo>
                  <a:lnTo>
                    <a:pt x="20645" y="588895"/>
                  </a:lnTo>
                  <a:lnTo>
                    <a:pt x="30220" y="586841"/>
                  </a:lnTo>
                  <a:lnTo>
                    <a:pt x="37632" y="582580"/>
                  </a:lnTo>
                  <a:lnTo>
                    <a:pt x="70940" y="549711"/>
                  </a:lnTo>
                  <a:lnTo>
                    <a:pt x="137148" y="483194"/>
                  </a:lnTo>
                  <a:lnTo>
                    <a:pt x="237018" y="381696"/>
                  </a:lnTo>
                  <a:lnTo>
                    <a:pt x="349619" y="381696"/>
                  </a:lnTo>
                  <a:lnTo>
                    <a:pt x="293400" y="363259"/>
                  </a:lnTo>
                  <a:lnTo>
                    <a:pt x="258248" y="336860"/>
                  </a:lnTo>
                  <a:lnTo>
                    <a:pt x="230887" y="302412"/>
                  </a:lnTo>
                  <a:lnTo>
                    <a:pt x="213025" y="261576"/>
                  </a:lnTo>
                  <a:lnTo>
                    <a:pt x="206370" y="216015"/>
                  </a:lnTo>
                  <a:lnTo>
                    <a:pt x="212129" y="170477"/>
                  </a:lnTo>
                  <a:lnTo>
                    <a:pt x="229242" y="129324"/>
                  </a:lnTo>
                  <a:lnTo>
                    <a:pt x="256002" y="94285"/>
                  </a:lnTo>
                  <a:lnTo>
                    <a:pt x="290703" y="67087"/>
                  </a:lnTo>
                  <a:lnTo>
                    <a:pt x="331637" y="49460"/>
                  </a:lnTo>
                  <a:lnTo>
                    <a:pt x="377098" y="43130"/>
                  </a:lnTo>
                  <a:lnTo>
                    <a:pt x="505321" y="43130"/>
                  </a:lnTo>
                  <a:lnTo>
                    <a:pt x="496564" y="35858"/>
                  </a:lnTo>
                  <a:lnTo>
                    <a:pt x="458105" y="15518"/>
                  </a:lnTo>
                  <a:lnTo>
                    <a:pt x="416923" y="3529"/>
                  </a:lnTo>
                  <a:lnTo>
                    <a:pt x="374341" y="0"/>
                  </a:lnTo>
                  <a:close/>
                </a:path>
                <a:path extrusionOk="0" h="591820" w="592454">
                  <a:moveTo>
                    <a:pt x="349619" y="381696"/>
                  </a:moveTo>
                  <a:lnTo>
                    <a:pt x="237018" y="381696"/>
                  </a:lnTo>
                  <a:lnTo>
                    <a:pt x="291212" y="406390"/>
                  </a:lnTo>
                  <a:lnTo>
                    <a:pt x="342843" y="420847"/>
                  </a:lnTo>
                  <a:lnTo>
                    <a:pt x="391496" y="425193"/>
                  </a:lnTo>
                  <a:lnTo>
                    <a:pt x="436755" y="419557"/>
                  </a:lnTo>
                  <a:lnTo>
                    <a:pt x="478206" y="404064"/>
                  </a:lnTo>
                  <a:lnTo>
                    <a:pt x="505950" y="385267"/>
                  </a:lnTo>
                  <a:lnTo>
                    <a:pt x="380239" y="385267"/>
                  </a:lnTo>
                  <a:lnTo>
                    <a:pt x="349619" y="381696"/>
                  </a:lnTo>
                  <a:close/>
                </a:path>
                <a:path extrusionOk="0" h="591820" w="592454">
                  <a:moveTo>
                    <a:pt x="505321" y="43130"/>
                  </a:moveTo>
                  <a:lnTo>
                    <a:pt x="377098" y="43130"/>
                  </a:lnTo>
                  <a:lnTo>
                    <a:pt x="422452" y="49301"/>
                  </a:lnTo>
                  <a:lnTo>
                    <a:pt x="463481" y="66855"/>
                  </a:lnTo>
                  <a:lnTo>
                    <a:pt x="498411" y="94014"/>
                  </a:lnTo>
                  <a:lnTo>
                    <a:pt x="525469" y="128998"/>
                  </a:lnTo>
                  <a:lnTo>
                    <a:pt x="542881" y="170028"/>
                  </a:lnTo>
                  <a:lnTo>
                    <a:pt x="548873" y="215324"/>
                  </a:lnTo>
                  <a:lnTo>
                    <a:pt x="542624" y="259885"/>
                  </a:lnTo>
                  <a:lnTo>
                    <a:pt x="525534" y="300064"/>
                  </a:lnTo>
                  <a:lnTo>
                    <a:pt x="499177" y="334276"/>
                  </a:lnTo>
                  <a:lnTo>
                    <a:pt x="465126" y="360937"/>
                  </a:lnTo>
                  <a:lnTo>
                    <a:pt x="424955" y="378462"/>
                  </a:lnTo>
                  <a:lnTo>
                    <a:pt x="380239" y="385267"/>
                  </a:lnTo>
                  <a:lnTo>
                    <a:pt x="505950" y="385267"/>
                  </a:lnTo>
                  <a:lnTo>
                    <a:pt x="548014" y="344022"/>
                  </a:lnTo>
                  <a:lnTo>
                    <a:pt x="571441" y="305680"/>
                  </a:lnTo>
                  <a:lnTo>
                    <a:pt x="586117" y="264652"/>
                  </a:lnTo>
                  <a:lnTo>
                    <a:pt x="592122" y="222230"/>
                  </a:lnTo>
                  <a:lnTo>
                    <a:pt x="589532" y="179707"/>
                  </a:lnTo>
                  <a:lnTo>
                    <a:pt x="578427" y="138372"/>
                  </a:lnTo>
                  <a:lnTo>
                    <a:pt x="558883" y="99519"/>
                  </a:lnTo>
                  <a:lnTo>
                    <a:pt x="530978" y="64439"/>
                  </a:lnTo>
                  <a:lnTo>
                    <a:pt x="505321" y="431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715" name="Google Shape;715;p30"/>
          <p:cNvSpPr/>
          <p:nvPr/>
        </p:nvSpPr>
        <p:spPr>
          <a:xfrm>
            <a:off x="580772" y="3985492"/>
            <a:ext cx="428029" cy="428029"/>
          </a:xfrm>
          <a:custGeom>
            <a:rect b="b" l="l" r="r" t="t"/>
            <a:pathLst>
              <a:path extrusionOk="0" h="836929" w="836930">
                <a:moveTo>
                  <a:pt x="417945" y="0"/>
                </a:moveTo>
                <a:lnTo>
                  <a:pt x="369181" y="2811"/>
                </a:lnTo>
                <a:lnTo>
                  <a:pt x="322076" y="11037"/>
                </a:lnTo>
                <a:lnTo>
                  <a:pt x="276941" y="24363"/>
                </a:lnTo>
                <a:lnTo>
                  <a:pt x="234090" y="42476"/>
                </a:lnTo>
                <a:lnTo>
                  <a:pt x="193836" y="65063"/>
                </a:lnTo>
                <a:lnTo>
                  <a:pt x="156491" y="91809"/>
                </a:lnTo>
                <a:lnTo>
                  <a:pt x="122368" y="122402"/>
                </a:lnTo>
                <a:lnTo>
                  <a:pt x="91779" y="156527"/>
                </a:lnTo>
                <a:lnTo>
                  <a:pt x="65039" y="193871"/>
                </a:lnTo>
                <a:lnTo>
                  <a:pt x="42459" y="234121"/>
                </a:lnTo>
                <a:lnTo>
                  <a:pt x="24352" y="276962"/>
                </a:lnTo>
                <a:lnTo>
                  <a:pt x="11031" y="322082"/>
                </a:lnTo>
                <a:lnTo>
                  <a:pt x="2815" y="369136"/>
                </a:lnTo>
                <a:lnTo>
                  <a:pt x="78" y="416534"/>
                </a:lnTo>
                <a:lnTo>
                  <a:pt x="0" y="418594"/>
                </a:lnTo>
                <a:lnTo>
                  <a:pt x="2881" y="467359"/>
                </a:lnTo>
                <a:lnTo>
                  <a:pt x="11172" y="514468"/>
                </a:lnTo>
                <a:lnTo>
                  <a:pt x="24561" y="559608"/>
                </a:lnTo>
                <a:lnTo>
                  <a:pt x="42732" y="602464"/>
                </a:lnTo>
                <a:lnTo>
                  <a:pt x="65374" y="642724"/>
                </a:lnTo>
                <a:lnTo>
                  <a:pt x="92172" y="680074"/>
                </a:lnTo>
                <a:lnTo>
                  <a:pt x="122814" y="714200"/>
                </a:lnTo>
                <a:lnTo>
                  <a:pt x="156985" y="744789"/>
                </a:lnTo>
                <a:lnTo>
                  <a:pt x="194373" y="771528"/>
                </a:lnTo>
                <a:lnTo>
                  <a:pt x="234665" y="794102"/>
                </a:lnTo>
                <a:lnTo>
                  <a:pt x="277546" y="812199"/>
                </a:lnTo>
                <a:lnTo>
                  <a:pt x="322703" y="825504"/>
                </a:lnTo>
                <a:lnTo>
                  <a:pt x="369824" y="833705"/>
                </a:lnTo>
                <a:lnTo>
                  <a:pt x="418594" y="836487"/>
                </a:lnTo>
                <a:lnTo>
                  <a:pt x="467360" y="833632"/>
                </a:lnTo>
                <a:lnTo>
                  <a:pt x="514475" y="825359"/>
                </a:lnTo>
                <a:lnTo>
                  <a:pt x="559625" y="811985"/>
                </a:lnTo>
                <a:lnTo>
                  <a:pt x="602495" y="793822"/>
                </a:lnTo>
                <a:lnTo>
                  <a:pt x="642771" y="771184"/>
                </a:lnTo>
                <a:lnTo>
                  <a:pt x="680136" y="744386"/>
                </a:lnTo>
                <a:lnTo>
                  <a:pt x="714277" y="713741"/>
                </a:lnTo>
                <a:lnTo>
                  <a:pt x="744879" y="679564"/>
                </a:lnTo>
                <a:lnTo>
                  <a:pt x="771627" y="642168"/>
                </a:lnTo>
                <a:lnTo>
                  <a:pt x="780662" y="626043"/>
                </a:lnTo>
                <a:lnTo>
                  <a:pt x="537805" y="626043"/>
                </a:lnTo>
                <a:lnTo>
                  <a:pt x="526666" y="624839"/>
                </a:lnTo>
                <a:lnTo>
                  <a:pt x="515857" y="621889"/>
                </a:lnTo>
                <a:lnTo>
                  <a:pt x="505604" y="617270"/>
                </a:lnTo>
                <a:lnTo>
                  <a:pt x="496131" y="611059"/>
                </a:lnTo>
                <a:lnTo>
                  <a:pt x="397074" y="544382"/>
                </a:lnTo>
                <a:lnTo>
                  <a:pt x="374595" y="529627"/>
                </a:lnTo>
                <a:lnTo>
                  <a:pt x="360085" y="505463"/>
                </a:lnTo>
                <a:lnTo>
                  <a:pt x="362186" y="495578"/>
                </a:lnTo>
                <a:lnTo>
                  <a:pt x="368093" y="486969"/>
                </a:lnTo>
                <a:lnTo>
                  <a:pt x="376125" y="479084"/>
                </a:lnTo>
                <a:lnTo>
                  <a:pt x="265936" y="479084"/>
                </a:lnTo>
                <a:lnTo>
                  <a:pt x="195760" y="459833"/>
                </a:lnTo>
                <a:lnTo>
                  <a:pt x="168769" y="450803"/>
                </a:lnTo>
                <a:lnTo>
                  <a:pt x="163837" y="449180"/>
                </a:lnTo>
                <a:lnTo>
                  <a:pt x="163837" y="437808"/>
                </a:lnTo>
                <a:lnTo>
                  <a:pt x="166552" y="429810"/>
                </a:lnTo>
                <a:lnTo>
                  <a:pt x="294100" y="369136"/>
                </a:lnTo>
                <a:lnTo>
                  <a:pt x="532946" y="268617"/>
                </a:lnTo>
                <a:lnTo>
                  <a:pt x="576373" y="253768"/>
                </a:lnTo>
                <a:lnTo>
                  <a:pt x="802143" y="253707"/>
                </a:lnTo>
                <a:lnTo>
                  <a:pt x="793798" y="234026"/>
                </a:lnTo>
                <a:lnTo>
                  <a:pt x="771156" y="193765"/>
                </a:lnTo>
                <a:lnTo>
                  <a:pt x="744358" y="156415"/>
                </a:lnTo>
                <a:lnTo>
                  <a:pt x="713717" y="122288"/>
                </a:lnTo>
                <a:lnTo>
                  <a:pt x="679547" y="91698"/>
                </a:lnTo>
                <a:lnTo>
                  <a:pt x="642160" y="64959"/>
                </a:lnTo>
                <a:lnTo>
                  <a:pt x="601871" y="42385"/>
                </a:lnTo>
                <a:lnTo>
                  <a:pt x="558991" y="24288"/>
                </a:lnTo>
                <a:lnTo>
                  <a:pt x="513835" y="10982"/>
                </a:lnTo>
                <a:lnTo>
                  <a:pt x="466715" y="2782"/>
                </a:lnTo>
                <a:lnTo>
                  <a:pt x="417945" y="0"/>
                </a:lnTo>
                <a:close/>
              </a:path>
              <a:path extrusionOk="0" h="836929" w="836930">
                <a:moveTo>
                  <a:pt x="802143" y="253707"/>
                </a:moveTo>
                <a:lnTo>
                  <a:pt x="587599" y="253707"/>
                </a:lnTo>
                <a:lnTo>
                  <a:pt x="598746" y="255678"/>
                </a:lnTo>
                <a:lnTo>
                  <a:pt x="605057" y="260855"/>
                </a:lnTo>
                <a:lnTo>
                  <a:pt x="609243" y="267586"/>
                </a:lnTo>
                <a:lnTo>
                  <a:pt x="611111" y="275294"/>
                </a:lnTo>
                <a:lnTo>
                  <a:pt x="610473" y="283404"/>
                </a:lnTo>
                <a:lnTo>
                  <a:pt x="597669" y="377766"/>
                </a:lnTo>
                <a:lnTo>
                  <a:pt x="587571" y="444368"/>
                </a:lnTo>
                <a:lnTo>
                  <a:pt x="577202" y="509078"/>
                </a:lnTo>
                <a:lnTo>
                  <a:pt x="568208" y="560768"/>
                </a:lnTo>
                <a:lnTo>
                  <a:pt x="562234" y="588306"/>
                </a:lnTo>
                <a:lnTo>
                  <a:pt x="562234" y="589584"/>
                </a:lnTo>
                <a:lnTo>
                  <a:pt x="557233" y="603989"/>
                </a:lnTo>
                <a:lnTo>
                  <a:pt x="551739" y="615887"/>
                </a:lnTo>
                <a:lnTo>
                  <a:pt x="545386" y="623748"/>
                </a:lnTo>
                <a:lnTo>
                  <a:pt x="537805" y="626043"/>
                </a:lnTo>
                <a:lnTo>
                  <a:pt x="780662" y="626043"/>
                </a:lnTo>
                <a:lnTo>
                  <a:pt x="812302" y="558977"/>
                </a:lnTo>
                <a:lnTo>
                  <a:pt x="825599" y="513810"/>
                </a:lnTo>
                <a:lnTo>
                  <a:pt x="833783" y="466681"/>
                </a:lnTo>
                <a:lnTo>
                  <a:pt x="836500" y="418594"/>
                </a:lnTo>
                <a:lnTo>
                  <a:pt x="836458" y="416534"/>
                </a:lnTo>
                <a:lnTo>
                  <a:pt x="833654" y="369136"/>
                </a:lnTo>
                <a:lnTo>
                  <a:pt x="825360" y="322025"/>
                </a:lnTo>
                <a:lnTo>
                  <a:pt x="811970" y="276884"/>
                </a:lnTo>
                <a:lnTo>
                  <a:pt x="802143" y="253707"/>
                </a:lnTo>
                <a:close/>
              </a:path>
              <a:path extrusionOk="0" h="836929" w="836930">
                <a:moveTo>
                  <a:pt x="495413" y="344603"/>
                </a:moveTo>
                <a:lnTo>
                  <a:pt x="487650" y="347895"/>
                </a:lnTo>
                <a:lnTo>
                  <a:pt x="456512" y="369587"/>
                </a:lnTo>
                <a:lnTo>
                  <a:pt x="307205" y="469723"/>
                </a:lnTo>
                <a:lnTo>
                  <a:pt x="294017" y="475461"/>
                </a:lnTo>
                <a:lnTo>
                  <a:pt x="280128" y="478599"/>
                </a:lnTo>
                <a:lnTo>
                  <a:pt x="265936" y="479084"/>
                </a:lnTo>
                <a:lnTo>
                  <a:pt x="376125" y="479084"/>
                </a:lnTo>
                <a:lnTo>
                  <a:pt x="498403" y="359622"/>
                </a:lnTo>
                <a:lnTo>
                  <a:pt x="502167" y="352665"/>
                </a:lnTo>
                <a:lnTo>
                  <a:pt x="500711" y="346926"/>
                </a:lnTo>
                <a:lnTo>
                  <a:pt x="495413" y="3446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6" name="Google Shape;716;p30"/>
          <p:cNvSpPr txBox="1"/>
          <p:nvPr/>
        </p:nvSpPr>
        <p:spPr>
          <a:xfrm>
            <a:off x="1238412" y="3913851"/>
            <a:ext cx="2591907" cy="57131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71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кaнaл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в тeлeгpaм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7" name="Google Shape;717;p30"/>
          <p:cNvSpPr txBox="1"/>
          <p:nvPr/>
        </p:nvSpPr>
        <p:spPr>
          <a:xfrm>
            <a:off x="3950782" y="3913851"/>
            <a:ext cx="2329501" cy="5783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1425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oбщaя гpyппa</a:t>
            </a:r>
            <a:endParaRPr b="0" i="0" sz="18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12700" marR="5080" rtl="0" algn="l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0" i="0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в BK</a:t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8" name="Google Shape;718;p30"/>
          <p:cNvSpPr txBox="1"/>
          <p:nvPr/>
        </p:nvSpPr>
        <p:spPr>
          <a:xfrm>
            <a:off x="3850984" y="1500168"/>
            <a:ext cx="3469151" cy="386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125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Open Sans"/>
              <a:buNone/>
            </a:pPr>
            <a:r>
              <a:rPr b="1" i="0" lang="ru-RU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http://argo.surgu.ru/</a:t>
            </a:r>
            <a:endParaRPr b="1" i="0" sz="2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19" name="Google Shape;71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49000" y="373189"/>
            <a:ext cx="2267502" cy="1081743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30"/>
          <p:cNvSpPr txBox="1"/>
          <p:nvPr/>
        </p:nvSpPr>
        <p:spPr>
          <a:xfrm>
            <a:off x="575498" y="0"/>
            <a:ext cx="105156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"/>
              <a:buNone/>
            </a:pPr>
            <a:r>
              <a:rPr b="1" i="0" lang="ru-RU" sz="36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ПРИСОЕДИНЯЙТЕСЬ К НАМ!</a:t>
            </a:r>
            <a:endParaRPr/>
          </a:p>
        </p:txBody>
      </p:sp>
      <p:sp>
        <p:nvSpPr>
          <p:cNvPr id="721" name="Google Shape;721;p30"/>
          <p:cNvSpPr/>
          <p:nvPr/>
        </p:nvSpPr>
        <p:spPr>
          <a:xfrm>
            <a:off x="3293142" y="3979721"/>
            <a:ext cx="428029" cy="428029"/>
          </a:xfrm>
          <a:custGeom>
            <a:rect b="b" l="l" r="r" t="t"/>
            <a:pathLst>
              <a:path extrusionOk="0" h="836929" w="836929">
                <a:moveTo>
                  <a:pt x="760563" y="0"/>
                </a:moveTo>
                <a:lnTo>
                  <a:pt x="75913" y="0"/>
                </a:lnTo>
                <a:lnTo>
                  <a:pt x="46320" y="5965"/>
                </a:lnTo>
                <a:lnTo>
                  <a:pt x="22195" y="22234"/>
                </a:lnTo>
                <a:lnTo>
                  <a:pt x="5951" y="46365"/>
                </a:lnTo>
                <a:lnTo>
                  <a:pt x="0" y="75913"/>
                </a:lnTo>
                <a:lnTo>
                  <a:pt x="0" y="760228"/>
                </a:lnTo>
                <a:lnTo>
                  <a:pt x="5748" y="789825"/>
                </a:lnTo>
                <a:lnTo>
                  <a:pt x="21892" y="814024"/>
                </a:lnTo>
                <a:lnTo>
                  <a:pt x="45979" y="830391"/>
                </a:lnTo>
                <a:lnTo>
                  <a:pt x="75557" y="836487"/>
                </a:lnTo>
                <a:lnTo>
                  <a:pt x="760228" y="836487"/>
                </a:lnTo>
                <a:lnTo>
                  <a:pt x="789869" y="830495"/>
                </a:lnTo>
                <a:lnTo>
                  <a:pt x="814110" y="814154"/>
                </a:lnTo>
                <a:lnTo>
                  <a:pt x="830472" y="789914"/>
                </a:lnTo>
                <a:lnTo>
                  <a:pt x="836477" y="760228"/>
                </a:lnTo>
                <a:lnTo>
                  <a:pt x="836477" y="590809"/>
                </a:lnTo>
                <a:lnTo>
                  <a:pt x="692429" y="590809"/>
                </a:lnTo>
                <a:lnTo>
                  <a:pt x="692429" y="589479"/>
                </a:lnTo>
                <a:lnTo>
                  <a:pt x="611939" y="589479"/>
                </a:lnTo>
                <a:lnTo>
                  <a:pt x="601234" y="589246"/>
                </a:lnTo>
                <a:lnTo>
                  <a:pt x="590806" y="587051"/>
                </a:lnTo>
                <a:lnTo>
                  <a:pt x="586078" y="585102"/>
                </a:lnTo>
                <a:lnTo>
                  <a:pt x="453609" y="585102"/>
                </a:lnTo>
                <a:lnTo>
                  <a:pt x="447693" y="584903"/>
                </a:lnTo>
                <a:lnTo>
                  <a:pt x="411537" y="584903"/>
                </a:lnTo>
                <a:lnTo>
                  <a:pt x="369658" y="580830"/>
                </a:lnTo>
                <a:lnTo>
                  <a:pt x="329921" y="568245"/>
                </a:lnTo>
                <a:lnTo>
                  <a:pt x="293601" y="547707"/>
                </a:lnTo>
                <a:lnTo>
                  <a:pt x="261971" y="519774"/>
                </a:lnTo>
                <a:lnTo>
                  <a:pt x="207123" y="449017"/>
                </a:lnTo>
                <a:lnTo>
                  <a:pt x="161098" y="371205"/>
                </a:lnTo>
                <a:lnTo>
                  <a:pt x="129426" y="308366"/>
                </a:lnTo>
                <a:lnTo>
                  <a:pt x="113692" y="272766"/>
                </a:lnTo>
                <a:lnTo>
                  <a:pt x="117640" y="267552"/>
                </a:lnTo>
                <a:lnTo>
                  <a:pt x="122854" y="263709"/>
                </a:lnTo>
                <a:lnTo>
                  <a:pt x="129011" y="261688"/>
                </a:lnTo>
                <a:lnTo>
                  <a:pt x="321594" y="261688"/>
                </a:lnTo>
                <a:lnTo>
                  <a:pt x="324012" y="259076"/>
                </a:lnTo>
                <a:lnTo>
                  <a:pt x="331047" y="254201"/>
                </a:lnTo>
                <a:lnTo>
                  <a:pt x="349598" y="249601"/>
                </a:lnTo>
                <a:lnTo>
                  <a:pt x="368487" y="246811"/>
                </a:lnTo>
                <a:lnTo>
                  <a:pt x="387559" y="245832"/>
                </a:lnTo>
                <a:lnTo>
                  <a:pt x="836477" y="245832"/>
                </a:lnTo>
                <a:lnTo>
                  <a:pt x="836477" y="75913"/>
                </a:lnTo>
                <a:lnTo>
                  <a:pt x="830526" y="46365"/>
                </a:lnTo>
                <a:lnTo>
                  <a:pt x="814281" y="22234"/>
                </a:lnTo>
                <a:lnTo>
                  <a:pt x="790156" y="5965"/>
                </a:lnTo>
                <a:lnTo>
                  <a:pt x="760563" y="0"/>
                </a:lnTo>
                <a:close/>
              </a:path>
              <a:path extrusionOk="0" h="836929" w="836929">
                <a:moveTo>
                  <a:pt x="836477" y="261282"/>
                </a:moveTo>
                <a:lnTo>
                  <a:pt x="702299" y="261282"/>
                </a:lnTo>
                <a:lnTo>
                  <a:pt x="710937" y="261670"/>
                </a:lnTo>
                <a:lnTo>
                  <a:pt x="715549" y="264983"/>
                </a:lnTo>
                <a:lnTo>
                  <a:pt x="719192" y="272075"/>
                </a:lnTo>
                <a:lnTo>
                  <a:pt x="719356" y="284858"/>
                </a:lnTo>
                <a:lnTo>
                  <a:pt x="711555" y="304564"/>
                </a:lnTo>
                <a:lnTo>
                  <a:pt x="695746" y="331168"/>
                </a:lnTo>
                <a:lnTo>
                  <a:pt x="671885" y="364648"/>
                </a:lnTo>
                <a:lnTo>
                  <a:pt x="636391" y="411307"/>
                </a:lnTo>
                <a:lnTo>
                  <a:pt x="621521" y="438041"/>
                </a:lnTo>
                <a:lnTo>
                  <a:pt x="627597" y="458300"/>
                </a:lnTo>
                <a:lnTo>
                  <a:pt x="654943" y="485534"/>
                </a:lnTo>
                <a:lnTo>
                  <a:pt x="672107" y="500948"/>
                </a:lnTo>
                <a:lnTo>
                  <a:pt x="687865" y="517713"/>
                </a:lnTo>
                <a:lnTo>
                  <a:pt x="702163" y="535744"/>
                </a:lnTo>
                <a:lnTo>
                  <a:pt x="714952" y="554956"/>
                </a:lnTo>
                <a:lnTo>
                  <a:pt x="720223" y="574584"/>
                </a:lnTo>
                <a:lnTo>
                  <a:pt x="711504" y="585349"/>
                </a:lnTo>
                <a:lnTo>
                  <a:pt x="698878" y="589882"/>
                </a:lnTo>
                <a:lnTo>
                  <a:pt x="692429" y="590809"/>
                </a:lnTo>
                <a:lnTo>
                  <a:pt x="836477" y="590809"/>
                </a:lnTo>
                <a:lnTo>
                  <a:pt x="836477" y="261282"/>
                </a:lnTo>
                <a:close/>
              </a:path>
              <a:path extrusionOk="0" h="836929" w="836929">
                <a:moveTo>
                  <a:pt x="491053" y="509628"/>
                </a:moveTo>
                <a:lnTo>
                  <a:pt x="478290" y="521376"/>
                </a:lnTo>
                <a:lnTo>
                  <a:pt x="471824" y="540209"/>
                </a:lnTo>
                <a:lnTo>
                  <a:pt x="469515" y="557694"/>
                </a:lnTo>
                <a:lnTo>
                  <a:pt x="469221" y="565396"/>
                </a:lnTo>
                <a:lnTo>
                  <a:pt x="469221" y="570464"/>
                </a:lnTo>
                <a:lnTo>
                  <a:pt x="467608" y="575448"/>
                </a:lnTo>
                <a:lnTo>
                  <a:pt x="464341" y="579385"/>
                </a:lnTo>
                <a:lnTo>
                  <a:pt x="459766" y="583175"/>
                </a:lnTo>
                <a:lnTo>
                  <a:pt x="453609" y="585102"/>
                </a:lnTo>
                <a:lnTo>
                  <a:pt x="586078" y="585102"/>
                </a:lnTo>
                <a:lnTo>
                  <a:pt x="580932" y="582981"/>
                </a:lnTo>
                <a:lnTo>
                  <a:pt x="571888" y="577123"/>
                </a:lnTo>
                <a:lnTo>
                  <a:pt x="549595" y="556906"/>
                </a:lnTo>
                <a:lnTo>
                  <a:pt x="528423" y="532994"/>
                </a:lnTo>
                <a:lnTo>
                  <a:pt x="508775" y="514272"/>
                </a:lnTo>
                <a:lnTo>
                  <a:pt x="491053" y="509628"/>
                </a:lnTo>
                <a:close/>
              </a:path>
              <a:path extrusionOk="0" h="836929" w="836929">
                <a:moveTo>
                  <a:pt x="321594" y="261688"/>
                </a:moveTo>
                <a:lnTo>
                  <a:pt x="221584" y="261688"/>
                </a:lnTo>
                <a:lnTo>
                  <a:pt x="226453" y="262578"/>
                </a:lnTo>
                <a:lnTo>
                  <a:pt x="231333" y="264546"/>
                </a:lnTo>
                <a:lnTo>
                  <a:pt x="235573" y="267552"/>
                </a:lnTo>
                <a:lnTo>
                  <a:pt x="238819" y="270211"/>
                </a:lnTo>
                <a:lnTo>
                  <a:pt x="241772" y="273708"/>
                </a:lnTo>
                <a:lnTo>
                  <a:pt x="244217" y="279554"/>
                </a:lnTo>
                <a:lnTo>
                  <a:pt x="250742" y="294899"/>
                </a:lnTo>
                <a:lnTo>
                  <a:pt x="275970" y="345088"/>
                </a:lnTo>
                <a:lnTo>
                  <a:pt x="299689" y="383091"/>
                </a:lnTo>
                <a:lnTo>
                  <a:pt x="330833" y="415001"/>
                </a:lnTo>
                <a:lnTo>
                  <a:pt x="341141" y="414154"/>
                </a:lnTo>
                <a:lnTo>
                  <a:pt x="350520" y="396418"/>
                </a:lnTo>
                <a:lnTo>
                  <a:pt x="353963" y="366615"/>
                </a:lnTo>
                <a:lnTo>
                  <a:pt x="354099" y="338586"/>
                </a:lnTo>
                <a:lnTo>
                  <a:pt x="353559" y="326168"/>
                </a:lnTo>
                <a:lnTo>
                  <a:pt x="353173" y="315492"/>
                </a:lnTo>
                <a:lnTo>
                  <a:pt x="339086" y="279554"/>
                </a:lnTo>
                <a:lnTo>
                  <a:pt x="317686" y="271436"/>
                </a:lnTo>
                <a:lnTo>
                  <a:pt x="316299" y="269471"/>
                </a:lnTo>
                <a:lnTo>
                  <a:pt x="318752" y="264758"/>
                </a:lnTo>
                <a:lnTo>
                  <a:pt x="321594" y="261688"/>
                </a:lnTo>
                <a:close/>
              </a:path>
              <a:path extrusionOk="0" h="836929" w="836929">
                <a:moveTo>
                  <a:pt x="836477" y="246594"/>
                </a:moveTo>
                <a:lnTo>
                  <a:pt x="417354" y="246594"/>
                </a:lnTo>
                <a:lnTo>
                  <a:pt x="427954" y="247281"/>
                </a:lnTo>
                <a:lnTo>
                  <a:pt x="438496" y="248716"/>
                </a:lnTo>
                <a:lnTo>
                  <a:pt x="449022" y="250892"/>
                </a:lnTo>
                <a:lnTo>
                  <a:pt x="464589" y="260421"/>
                </a:lnTo>
                <a:lnTo>
                  <a:pt x="469922" y="279380"/>
                </a:lnTo>
                <a:lnTo>
                  <a:pt x="469733" y="304564"/>
                </a:lnTo>
                <a:lnTo>
                  <a:pt x="469662" y="310838"/>
                </a:lnTo>
                <a:lnTo>
                  <a:pt x="468582" y="352575"/>
                </a:lnTo>
                <a:lnTo>
                  <a:pt x="468317" y="364648"/>
                </a:lnTo>
                <a:lnTo>
                  <a:pt x="471723" y="403125"/>
                </a:lnTo>
                <a:lnTo>
                  <a:pt x="487048" y="414586"/>
                </a:lnTo>
                <a:lnTo>
                  <a:pt x="498986" y="406935"/>
                </a:lnTo>
                <a:lnTo>
                  <a:pt x="543177" y="345727"/>
                </a:lnTo>
                <a:lnTo>
                  <a:pt x="560827" y="310838"/>
                </a:lnTo>
                <a:lnTo>
                  <a:pt x="575783" y="274693"/>
                </a:lnTo>
                <a:lnTo>
                  <a:pt x="577752" y="270798"/>
                </a:lnTo>
                <a:lnTo>
                  <a:pt x="580359" y="267447"/>
                </a:lnTo>
                <a:lnTo>
                  <a:pt x="583908" y="264934"/>
                </a:lnTo>
                <a:lnTo>
                  <a:pt x="587510" y="263112"/>
                </a:lnTo>
                <a:lnTo>
                  <a:pt x="591741" y="262421"/>
                </a:lnTo>
                <a:lnTo>
                  <a:pt x="691661" y="262421"/>
                </a:lnTo>
                <a:lnTo>
                  <a:pt x="702299" y="261282"/>
                </a:lnTo>
                <a:lnTo>
                  <a:pt x="836477" y="261282"/>
                </a:lnTo>
                <a:lnTo>
                  <a:pt x="836477" y="246594"/>
                </a:lnTo>
                <a:close/>
              </a:path>
              <a:path extrusionOk="0" h="836929" w="836929">
                <a:moveTo>
                  <a:pt x="691661" y="262421"/>
                </a:moveTo>
                <a:lnTo>
                  <a:pt x="591741" y="262421"/>
                </a:lnTo>
                <a:lnTo>
                  <a:pt x="595636" y="262965"/>
                </a:lnTo>
                <a:lnTo>
                  <a:pt x="686575" y="262965"/>
                </a:lnTo>
                <a:lnTo>
                  <a:pt x="691661" y="262421"/>
                </a:lnTo>
                <a:close/>
              </a:path>
              <a:path extrusionOk="0" h="836929" w="836929">
                <a:moveTo>
                  <a:pt x="836477" y="245832"/>
                </a:moveTo>
                <a:lnTo>
                  <a:pt x="387559" y="245832"/>
                </a:lnTo>
                <a:lnTo>
                  <a:pt x="406657" y="246662"/>
                </a:lnTo>
                <a:lnTo>
                  <a:pt x="836477" y="246594"/>
                </a:lnTo>
                <a:lnTo>
                  <a:pt x="836477" y="2458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2" name="Google Shape;722;p30"/>
          <p:cNvSpPr txBox="1"/>
          <p:nvPr/>
        </p:nvSpPr>
        <p:spPr>
          <a:xfrm>
            <a:off x="7827219" y="3904381"/>
            <a:ext cx="3637950" cy="7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1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</a:pPr>
            <a:r>
              <a:rPr b="1" i="0" lang="ru-RU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+7 (3462)</a:t>
            </a:r>
            <a:r>
              <a:rPr b="0" i="0" lang="ru-RU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76-31-83, </a:t>
            </a:r>
            <a:endParaRPr/>
          </a:p>
          <a:p>
            <a:pPr indent="0" lvl="0" marL="12700" marR="0" rtl="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</a:pPr>
            <a:r>
              <a:rPr b="0" i="0" lang="ru-RU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76-28-00 доб. (1913)</a:t>
            </a:r>
            <a:endParaRPr b="1" i="0" sz="2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23" name="Google Shape;723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4785" y="1145225"/>
            <a:ext cx="1663849" cy="166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93142" y="4806507"/>
            <a:ext cx="1276350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9783" y="4812278"/>
            <a:ext cx="1247775" cy="12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3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58873" y="5146657"/>
            <a:ext cx="493819" cy="493819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30"/>
          <p:cNvSpPr/>
          <p:nvPr/>
        </p:nvSpPr>
        <p:spPr>
          <a:xfrm>
            <a:off x="7953854" y="5146657"/>
            <a:ext cx="3221170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</a:pPr>
            <a:r>
              <a:rPr b="0" i="0" lang="ru-RU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1114@surgu.ru</a:t>
            </a:r>
            <a:endParaRPr b="0" i="0" sz="2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28" name="Google Shape;728;p3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933990" y="3904381"/>
            <a:ext cx="497615" cy="497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"/>
          <p:cNvSpPr txBox="1"/>
          <p:nvPr>
            <p:ph idx="12" type="sldNum"/>
          </p:nvPr>
        </p:nvSpPr>
        <p:spPr>
          <a:xfrm>
            <a:off x="10053189" y="6458900"/>
            <a:ext cx="43740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1" name="Google Shape;361;p4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4"/>
          <p:cNvSpPr txBox="1"/>
          <p:nvPr/>
        </p:nvSpPr>
        <p:spPr>
          <a:xfrm>
            <a:off x="170424" y="80725"/>
            <a:ext cx="9916255" cy="9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00" lIns="121875" spcFirstLastPara="1" rIns="121875" wrap="square" tIns="60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Структура сети кружков по количеству и типам кружков </a:t>
            </a:r>
            <a:endParaRPr/>
          </a:p>
        </p:txBody>
      </p:sp>
      <p:pic>
        <p:nvPicPr>
          <p:cNvPr id="363" name="Google Shape;36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64" name="Google Shape;364;p4"/>
          <p:cNvGraphicFramePr/>
          <p:nvPr/>
        </p:nvGraphicFramePr>
        <p:xfrm>
          <a:off x="7608168" y="993325"/>
          <a:ext cx="4746697" cy="2853238"/>
        </p:xfrm>
        <a:graphic>
          <a:graphicData uri="http://schemas.openxmlformats.org/drawingml/2006/chart">
            <c:chart r:id="rId4"/>
          </a:graphicData>
        </a:graphic>
      </p:graphicFrame>
      <p:graphicFrame>
        <p:nvGraphicFramePr>
          <p:cNvPr id="365" name="Google Shape;365;p4"/>
          <p:cNvGraphicFramePr/>
          <p:nvPr/>
        </p:nvGraphicFramePr>
        <p:xfrm>
          <a:off x="7608169" y="3846563"/>
          <a:ext cx="4588320" cy="2793613"/>
        </p:xfrm>
        <a:graphic>
          <a:graphicData uri="http://schemas.openxmlformats.org/drawingml/2006/chart">
            <c:chart r:id="rId5"/>
          </a:graphicData>
        </a:graphic>
      </p:graphicFrame>
      <p:graphicFrame>
        <p:nvGraphicFramePr>
          <p:cNvPr id="366" name="Google Shape;366;p4"/>
          <p:cNvGraphicFramePr/>
          <p:nvPr/>
        </p:nvGraphicFramePr>
        <p:xfrm>
          <a:off x="407368" y="1239377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{4A56486E-C503-4FF8-9206-BF994CCA7A52}</a:tableStyleId>
              </a:tblPr>
              <a:tblGrid>
                <a:gridCol w="2281975"/>
                <a:gridCol w="3726850"/>
                <a:gridCol w="1624000"/>
              </a:tblGrid>
              <a:tr h="836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</a:rPr>
                        <a:t>Тип муниципалитета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</a:rPr>
                        <a:t>Муниципалитеты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solidFill>
                            <a:schemeClr val="lt1"/>
                          </a:solidFill>
                        </a:rPr>
                        <a:t>Количество кружков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143C0"/>
                    </a:solidFill>
                  </a:tcPr>
                </a:tc>
              </a:tr>
              <a:tr h="836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</a:rPr>
                        <a:t>Мегаполисы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Сургут (82)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Нефтеюганск (80)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162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88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Крупные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Сургутский район (59)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Когалым (46)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Белоярский район (43)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148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31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Средние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Лангепас (39)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Нижневартовск (33)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Нижневартовский район (33)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Мегион (32)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Октябрьский район (32)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169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35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Развивающиеся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Остальные 13 муниципалитетов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chemeClr val="dk1"/>
                          </a:solidFill>
                        </a:rPr>
                        <a:t>177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2" name="Google Shape;37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5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5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Структура сети по профилям технологических кружков</a:t>
            </a:r>
            <a:endParaRPr/>
          </a:p>
        </p:txBody>
      </p:sp>
      <p:graphicFrame>
        <p:nvGraphicFramePr>
          <p:cNvPr id="375" name="Google Shape;375;p5"/>
          <p:cNvGraphicFramePr/>
          <p:nvPr/>
        </p:nvGraphicFramePr>
        <p:xfrm>
          <a:off x="251501" y="100245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{1BE1FBCF-5CA5-4F43-B21B-471C77E14D03}</a:tableStyleId>
              </a:tblPr>
              <a:tblGrid>
                <a:gridCol w="1708150"/>
                <a:gridCol w="823600"/>
                <a:gridCol w="2592700"/>
              </a:tblGrid>
              <a:tr h="87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Направление</a:t>
                      </a:r>
                      <a:endParaRPr b="1"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Факт</a:t>
                      </a:r>
                      <a:endParaRPr b="1"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400">
                          <a:solidFill>
                            <a:schemeClr val="lt1"/>
                          </a:solidFill>
                        </a:rPr>
                        <a:t>Топ-5 муниципалитетов</a:t>
                      </a:r>
                      <a:endParaRPr b="1"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3399"/>
                    </a:solidFill>
                  </a:tcPr>
                </a:tc>
              </a:tr>
              <a:tr h="87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Инженерные биологические системы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103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Сургутский р-н (14),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Сургут (13),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Белоярский (7)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7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JUNIOR. Среда обитания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92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Сургут (12),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Сургутский р-н (11), Белоярский (6)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7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Технологии беспроводной связи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81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Сургутский р-н (15), Нефтеюганск (10),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Сургут (9)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7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JUNIOR. Роботы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57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Ханты-Мансийский р-н (13), Сургут (8),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Нефтеюганск (6)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7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JUNIOR. Искусственный интеллект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42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Когалым (11),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Белоярский (7),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dk1"/>
                          </a:solidFill>
                        </a:rPr>
                        <a:t>Радужный (6)</a:t>
                      </a:r>
                      <a:endParaRPr sz="1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525" marR="9525" marL="95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76" name="Google Shape;376;p5"/>
          <p:cNvGraphicFramePr/>
          <p:nvPr/>
        </p:nvGraphicFramePr>
        <p:xfrm>
          <a:off x="5519936" y="1002456"/>
          <a:ext cx="6552727" cy="5522888"/>
        </p:xfrm>
        <a:graphic>
          <a:graphicData uri="http://schemas.openxmlformats.org/drawingml/2006/chart">
            <c:chart r:id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"/>
          <p:cNvSpPr/>
          <p:nvPr/>
        </p:nvSpPr>
        <p:spPr>
          <a:xfrm>
            <a:off x="0" y="1"/>
            <a:ext cx="12196488" cy="828028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6"/>
          <p:cNvPicPr preferRelativeResize="0"/>
          <p:nvPr/>
        </p:nvPicPr>
        <p:blipFill rotWithShape="1">
          <a:blip r:embed="rId4">
            <a:alphaModFix/>
          </a:blip>
          <a:srcRect b="82861" l="-124528" r="189149" t="-24571"/>
          <a:stretch/>
        </p:blipFill>
        <p:spPr>
          <a:xfrm>
            <a:off x="4618918" y="2502267"/>
            <a:ext cx="1211167" cy="14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6"/>
          <p:cNvSpPr txBox="1"/>
          <p:nvPr/>
        </p:nvSpPr>
        <p:spPr>
          <a:xfrm>
            <a:off x="228101" y="-6547"/>
            <a:ext cx="9992800" cy="834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Трёхуровневая система управления</a:t>
            </a:r>
            <a:endParaRPr/>
          </a:p>
        </p:txBody>
      </p:sp>
      <p:grpSp>
        <p:nvGrpSpPr>
          <p:cNvPr id="385" name="Google Shape;385;p6"/>
          <p:cNvGrpSpPr/>
          <p:nvPr/>
        </p:nvGrpSpPr>
        <p:grpSpPr>
          <a:xfrm>
            <a:off x="238381" y="994066"/>
            <a:ext cx="11772555" cy="5819309"/>
            <a:chOff x="0" y="22865"/>
            <a:chExt cx="11772555" cy="5819309"/>
          </a:xfrm>
        </p:grpSpPr>
        <p:sp>
          <p:nvSpPr>
            <p:cNvPr id="386" name="Google Shape;386;p6"/>
            <p:cNvSpPr/>
            <p:nvPr/>
          </p:nvSpPr>
          <p:spPr>
            <a:xfrm>
              <a:off x="0" y="1560003"/>
              <a:ext cx="11772555" cy="813695"/>
            </a:xfrm>
            <a:prstGeom prst="roundRect">
              <a:avLst>
                <a:gd fmla="val 16667" name="adj"/>
              </a:avLst>
            </a:prstGeom>
            <a:solidFill>
              <a:srgbClr val="1143C0"/>
            </a:solidFill>
            <a:ln cap="flat" cmpd="sng" w="19050">
              <a:solidFill>
                <a:srgbClr val="083C9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6"/>
            <p:cNvSpPr txBox="1"/>
            <p:nvPr/>
          </p:nvSpPr>
          <p:spPr>
            <a:xfrm>
              <a:off x="39721" y="1599724"/>
              <a:ext cx="11693113" cy="734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УРОВЕНЬ 2: РЕГИОНАЛЬНЫЙ КООРДИНАЦИОННЫЙ ЦЕНТР 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СУРГУТСКИЙ ГОСУДАРСТВЕННЫЙ УНИВЕРСИТЕТ</a:t>
              </a:r>
              <a:endParaRPr/>
            </a:p>
          </p:txBody>
        </p:sp>
        <p:sp>
          <p:nvSpPr>
            <p:cNvPr id="388" name="Google Shape;388;p6"/>
            <p:cNvSpPr/>
            <p:nvPr/>
          </p:nvSpPr>
          <p:spPr>
            <a:xfrm>
              <a:off x="0" y="2385789"/>
              <a:ext cx="11772555" cy="460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6"/>
            <p:cNvSpPr txBox="1"/>
            <p:nvPr/>
          </p:nvSpPr>
          <p:spPr>
            <a:xfrm>
              <a:off x="0" y="2385789"/>
              <a:ext cx="11772555" cy="460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850" lIns="373775" spcFirstLastPara="1" rIns="128000" wrap="square" tIns="228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Разработка региональных сетевых программ по приоритетным для региона профилям НТО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Платформа «Таланты 2030» (talens.surgu.ru)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Подготовка педагогов (вебинары методической поддержки + программы ДПО)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Экспертиза дополнительных образовательных программ кружков</a:t>
              </a:r>
              <a:endParaRPr/>
            </a:p>
          </p:txBody>
        </p:sp>
        <p:sp>
          <p:nvSpPr>
            <p:cNvPr id="390" name="Google Shape;390;p6"/>
            <p:cNvSpPr/>
            <p:nvPr/>
          </p:nvSpPr>
          <p:spPr>
            <a:xfrm>
              <a:off x="0" y="22865"/>
              <a:ext cx="11772555" cy="488494"/>
            </a:xfrm>
            <a:prstGeom prst="roundRect">
              <a:avLst>
                <a:gd fmla="val 16667" name="adj"/>
              </a:avLst>
            </a:prstGeom>
            <a:solidFill>
              <a:srgbClr val="784CC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6"/>
            <p:cNvSpPr txBox="1"/>
            <p:nvPr/>
          </p:nvSpPr>
          <p:spPr>
            <a:xfrm>
              <a:off x="23846" y="46711"/>
              <a:ext cx="11724863" cy="4408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УРОВЕНЬ 1: ДЕПАРТАМЕНТ ОБРАЗОВАНИЯ И НАУКИ ЮГРЫ </a:t>
              </a:r>
              <a:endParaRPr/>
            </a:p>
          </p:txBody>
        </p:sp>
        <p:sp>
          <p:nvSpPr>
            <p:cNvPr id="392" name="Google Shape;392;p6"/>
            <p:cNvSpPr/>
            <p:nvPr/>
          </p:nvSpPr>
          <p:spPr>
            <a:xfrm>
              <a:off x="0" y="474483"/>
              <a:ext cx="11772555" cy="10588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6"/>
            <p:cNvSpPr txBox="1"/>
            <p:nvPr/>
          </p:nvSpPr>
          <p:spPr>
            <a:xfrm>
              <a:off x="0" y="474483"/>
              <a:ext cx="11772555" cy="10588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850" lIns="373775" spcFirstLastPara="1" rIns="128000" wrap="square" tIns="228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Нормативно-правовое обеспечение региональной сети кружков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Целевая субсидия на развитие сети кружков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Системный мониторинг деятельности через опросы педагогов и муниципальных координаторов</a:t>
              </a:r>
              <a:endParaRPr/>
            </a:p>
          </p:txBody>
        </p:sp>
        <p:sp>
          <p:nvSpPr>
            <p:cNvPr id="394" name="Google Shape;394;p6"/>
            <p:cNvSpPr/>
            <p:nvPr/>
          </p:nvSpPr>
          <p:spPr>
            <a:xfrm>
              <a:off x="0" y="3852450"/>
              <a:ext cx="11772555" cy="590327"/>
            </a:xfrm>
            <a:prstGeom prst="roundRect">
              <a:avLst>
                <a:gd fmla="val 16667" name="adj"/>
              </a:avLst>
            </a:prstGeom>
            <a:solidFill>
              <a:srgbClr val="01971C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6"/>
            <p:cNvSpPr txBox="1"/>
            <p:nvPr/>
          </p:nvSpPr>
          <p:spPr>
            <a:xfrm>
              <a:off x="28817" y="3881267"/>
              <a:ext cx="11714921" cy="5326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УРОВЕНЬ 3: МУНИЦИПАЛЬНЫЙ (22 ТЕРРИТОРИИ)</a:t>
              </a:r>
              <a:endParaRPr/>
            </a:p>
          </p:txBody>
        </p:sp>
        <p:sp>
          <p:nvSpPr>
            <p:cNvPr id="396" name="Google Shape;396;p6"/>
            <p:cNvSpPr/>
            <p:nvPr/>
          </p:nvSpPr>
          <p:spPr>
            <a:xfrm>
              <a:off x="0" y="4485581"/>
              <a:ext cx="11772555" cy="1356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6"/>
            <p:cNvSpPr txBox="1"/>
            <p:nvPr/>
          </p:nvSpPr>
          <p:spPr>
            <a:xfrm>
              <a:off x="0" y="4485581"/>
              <a:ext cx="11772555" cy="1356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850" lIns="373775" spcFirstLastPara="1" rIns="128000" wrap="square" tIns="228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Формирование сети кружков в муниципалитете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Закупки оборудования по инфраструктурным листам НТО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Координация образовательной активности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Локальные события (соревнования, мастер-классы между кружками)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7"/>
          <p:cNvSpPr/>
          <p:nvPr/>
        </p:nvSpPr>
        <p:spPr>
          <a:xfrm>
            <a:off x="0" y="1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3" name="Google Shape;40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0" y="174428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7"/>
          <p:cNvSpPr txBox="1"/>
          <p:nvPr/>
        </p:nvSpPr>
        <p:spPr>
          <a:xfrm>
            <a:off x="167225" y="-10070"/>
            <a:ext cx="99928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50" lIns="91375" spcFirstLastPara="1" rIns="91375" wrap="square" tIns="45650">
            <a:normAutofit lnSpcReduction="1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Региональные сетевые программы от СурГУ -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инструмент масштабирования сети кружков</a:t>
            </a:r>
            <a:endParaRPr/>
          </a:p>
        </p:txBody>
      </p:sp>
      <p:sp>
        <p:nvSpPr>
          <p:cNvPr id="405" name="Google Shape;405;p7"/>
          <p:cNvSpPr txBox="1"/>
          <p:nvPr/>
        </p:nvSpPr>
        <p:spPr>
          <a:xfrm>
            <a:off x="335360" y="908720"/>
            <a:ext cx="11737304" cy="54093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00" u="none" cap="none" strike="noStrike">
              <a:solidFill>
                <a:srgbClr val="083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AutoNum type="arabicPeriod"/>
            </a:pPr>
            <a:r>
              <a:rPr b="1" i="0" lang="ru-RU" sz="20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Программы по ключевым профилям</a:t>
            </a:r>
            <a:endParaRPr/>
          </a:p>
          <a:p>
            <a:pPr indent="0" lvl="1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0" i="0" lang="ru-RU" sz="17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Инженерные биологические системы и Геномное редактирование, </a:t>
            </a:r>
            <a:endParaRPr/>
          </a:p>
          <a:p>
            <a:pPr indent="0" lvl="1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0" i="0" lang="ru-RU" sz="17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Технологии беспроводной связи и Интеллектуальные энергетические системы, </a:t>
            </a:r>
            <a:endParaRPr/>
          </a:p>
          <a:p>
            <a:pPr indent="0" lvl="1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0" i="0" lang="ru-RU" sz="17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Junior: Технологии и среда обитания и Технологии и киберфизические системы</a:t>
            </a:r>
            <a:endParaRPr/>
          </a:p>
          <a:p>
            <a:pPr indent="-134619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0363" lvl="0" marL="360363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Calibri"/>
              <a:buAutoNum type="arabicPeriod"/>
            </a:pPr>
            <a:r>
              <a:rPr b="1" i="0" lang="ru-RU" sz="20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Методология: обратный педагогический дизайн:</a:t>
            </a:r>
            <a:endParaRPr/>
          </a:p>
          <a:p>
            <a: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Финал НТО       </a:t>
            </a:r>
            <a:r>
              <a:rPr b="0" i="0" lang="ru-RU" sz="20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→</a:t>
            </a: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   Декомпозиция      </a:t>
            </a:r>
            <a:r>
              <a:rPr b="0" i="0" lang="ru-RU" sz="20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→ </a:t>
            </a: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    Модули 1-2 года</a:t>
            </a:r>
            <a:endParaRPr/>
          </a:p>
          <a:p>
            <a:pPr indent="0" lvl="1" marL="85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None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(целевой результат)         (компетенции)                      (программа) </a:t>
            </a:r>
            <a:endParaRPr/>
          </a:p>
          <a:p>
            <a:pPr indent="0" lvl="1" marL="85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0363" lvl="0" marL="360363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Calibri"/>
              <a:buAutoNum type="arabicPeriod"/>
            </a:pPr>
            <a:r>
              <a:rPr b="1" i="0" lang="ru-RU" sz="20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Масштабируемость: любая организация региона может открыть кружок «с нуля»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Модульная структура (14-36 часов на модуль)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Интеграция с календарем НТО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Единые стандарты во всех муниципалитетах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Встроенная траектория к финалу НТО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3C92"/>
              </a:buClr>
              <a:buSzPct val="1000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Инфраструктура поддержки (платформа, методическое сопровождение наставников, интенсивы для школьников)</a:t>
            </a:r>
            <a:endParaRPr/>
          </a:p>
        </p:txBody>
      </p:sp>
      <p:sp>
        <p:nvSpPr>
          <p:cNvPr id="406" name="Google Shape;406;p7"/>
          <p:cNvSpPr/>
          <p:nvPr/>
        </p:nvSpPr>
        <p:spPr>
          <a:xfrm>
            <a:off x="383963" y="6318081"/>
            <a:ext cx="11469174" cy="485749"/>
          </a:xfrm>
          <a:prstGeom prst="roundRect">
            <a:avLst>
              <a:gd fmla="val 16667" name="adj"/>
            </a:avLst>
          </a:prstGeom>
          <a:solidFill>
            <a:srgbClr val="01971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oto Sans Symbols"/>
              <a:buChar char="✔"/>
            </a:pPr>
            <a:r>
              <a:rPr b="1" i="0" lang="ru-RU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Результат: За 2 года – от новичка до финала НТО с реальными компетенциями</a:t>
            </a:r>
            <a:endParaRPr/>
          </a:p>
        </p:txBody>
      </p:sp>
      <p:pic>
        <p:nvPicPr>
          <p:cNvPr id="407" name="Google Shape;407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83953" y="1045344"/>
            <a:ext cx="2148878" cy="2179037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7"/>
          <p:cNvSpPr/>
          <p:nvPr/>
        </p:nvSpPr>
        <p:spPr>
          <a:xfrm>
            <a:off x="9683953" y="3374314"/>
            <a:ext cx="216918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https://clc.li/hTRLT</a:t>
            </a:r>
            <a:endParaRPr sz="18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8"/>
          <p:cNvSpPr/>
          <p:nvPr/>
        </p:nvSpPr>
        <p:spPr>
          <a:xfrm>
            <a:off x="6672064" y="1032980"/>
            <a:ext cx="5472608" cy="6232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📚 </a:t>
            </a:r>
            <a:r>
              <a:rPr b="1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КОНТЕНТ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• электронные курсы по технологическим профилям  для школьников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• методические материалы для педагогов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⚙ </a:t>
            </a:r>
            <a:r>
              <a:rPr b="1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ФУНКЦИОНАЛ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• Управление самостоятельной работой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  (задания с дедлайнами, критерии оценивания)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• Автоматизация контроля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• Организация мероприятий (регион/муниципалитет)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• Мониторинг цифрового следа участников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   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Open Sans"/>
              <a:buNone/>
            </a:pPr>
            <a:r>
              <a:rPr b="0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✅ </a:t>
            </a:r>
            <a:r>
              <a:rPr b="1" i="0" lang="ru-RU" sz="1400" u="none" cap="none" strike="noStrike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ДОСТУП 24/7 К ПОЛНОМУ КОМПЛЕКТУ МАТЕРИАЛОВ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Arial"/>
              <a:buChar char="•"/>
            </a:pPr>
            <a:r>
              <a:rPr lang="ru-RU" sz="1400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для обучающихся 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Arial"/>
              <a:buChar char="•"/>
            </a:pPr>
            <a:r>
              <a:rPr lang="ru-RU" sz="1400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для наставников с правами зачисления и ведения занятий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1400"/>
              <a:buFont typeface="Arial"/>
              <a:buChar char="•"/>
            </a:pPr>
            <a:r>
              <a:rPr lang="ru-RU" sz="1400">
                <a:solidFill>
                  <a:srgbClr val="083C92"/>
                </a:solidFill>
                <a:latin typeface="Open Sans"/>
                <a:ea typeface="Open Sans"/>
                <a:cs typeface="Open Sans"/>
                <a:sym typeface="Open Sans"/>
              </a:rPr>
              <a:t>для родителей для просмотра занятий и результатов ребенка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400" u="none" cap="none" strike="noStrike">
              <a:solidFill>
                <a:srgbClr val="083C9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14" name="Google Shape;41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7956" y="1512775"/>
            <a:ext cx="6282872" cy="494377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15" name="Google Shape;415;p8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 cap="flat" cmpd="sng" w="9525">
            <a:solidFill>
              <a:srgbClr val="083C9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6" name="Google Shape;41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8"/>
          <p:cNvSpPr txBox="1"/>
          <p:nvPr/>
        </p:nvSpPr>
        <p:spPr>
          <a:xfrm>
            <a:off x="191344" y="124412"/>
            <a:ext cx="9577064" cy="75361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Цифровая экосистема: платформа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"/>
              <a:buNone/>
            </a:pPr>
            <a:r>
              <a:rPr b="1" i="0" lang="ru-RU" sz="3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«Таланты 2030»</a:t>
            </a:r>
            <a:endParaRPr b="1" i="0" sz="30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8" name="Google Shape;418;p8"/>
          <p:cNvSpPr txBox="1"/>
          <p:nvPr/>
        </p:nvSpPr>
        <p:spPr>
          <a:xfrm>
            <a:off x="7176120" y="523764"/>
            <a:ext cx="295232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</a:pPr>
            <a:r>
              <a:rPr b="1" i="1" lang="ru-RU" sz="1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https://talents.surgu.ru</a:t>
            </a:r>
            <a:endParaRPr b="1" i="1" sz="18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9"/>
          <p:cNvSpPr/>
          <p:nvPr/>
        </p:nvSpPr>
        <p:spPr>
          <a:xfrm>
            <a:off x="0" y="2"/>
            <a:ext cx="12196488" cy="1002436"/>
          </a:xfrm>
          <a:custGeom>
            <a:rect b="b" l="l" r="r" t="t"/>
            <a:pathLst>
              <a:path extrusionOk="0" h="1790064" w="20104100">
                <a:moveTo>
                  <a:pt x="20104099" y="0"/>
                </a:moveTo>
                <a:lnTo>
                  <a:pt x="0" y="0"/>
                </a:lnTo>
                <a:lnTo>
                  <a:pt x="0" y="1789715"/>
                </a:lnTo>
                <a:lnTo>
                  <a:pt x="20104099" y="178971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43C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4" name="Google Shape;42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7252" y="174429"/>
            <a:ext cx="1370025" cy="6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9"/>
          <p:cNvSpPr txBox="1"/>
          <p:nvPr/>
        </p:nvSpPr>
        <p:spPr>
          <a:xfrm>
            <a:off x="119336" y="124412"/>
            <a:ext cx="10081120" cy="75361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Open Sans"/>
              <a:buNone/>
            </a:pPr>
            <a:r>
              <a:rPr b="1" lang="ru-RU" sz="2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Фрагмент учебного контента на платформе «Таланты 2030» для школьника</a:t>
            </a:r>
            <a:endParaRPr b="1" sz="2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26" name="Google Shape;426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53046" y="660969"/>
            <a:ext cx="6791188" cy="2338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1259" y="754628"/>
            <a:ext cx="6516886" cy="531996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428" name="Google Shape;428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27623" y="2531843"/>
            <a:ext cx="5613625" cy="4654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60096" y="4293096"/>
            <a:ext cx="5544616" cy="2753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5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Asus</dc:creator>
</cp:coreProperties>
</file>